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4" r:id="rId18"/>
    <p:sldId id="271" r:id="rId19"/>
    <p:sldId id="272" r:id="rId20"/>
    <p:sldId id="273"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447AA5-F70F-4DA5-95F2-82C9618A2177}"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A9064-FACE-472C-8EE6-196423ACBFCD}" type="slidenum">
              <a:rPr lang="en-US" smtClean="0"/>
              <a:t>‹#›</a:t>
            </a:fld>
            <a:endParaRPr lang="en-US"/>
          </a:p>
        </p:txBody>
      </p:sp>
    </p:spTree>
    <p:extLst>
      <p:ext uri="{BB962C8B-B14F-4D97-AF65-F5344CB8AC3E}">
        <p14:creationId xmlns:p14="http://schemas.microsoft.com/office/powerpoint/2010/main" val="376086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47AA5-F70F-4DA5-95F2-82C9618A2177}"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A9064-FACE-472C-8EE6-196423ACBFCD}" type="slidenum">
              <a:rPr lang="en-US" smtClean="0"/>
              <a:t>‹#›</a:t>
            </a:fld>
            <a:endParaRPr lang="en-US"/>
          </a:p>
        </p:txBody>
      </p:sp>
    </p:spTree>
    <p:extLst>
      <p:ext uri="{BB962C8B-B14F-4D97-AF65-F5344CB8AC3E}">
        <p14:creationId xmlns:p14="http://schemas.microsoft.com/office/powerpoint/2010/main" val="383007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47AA5-F70F-4DA5-95F2-82C9618A2177}"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A9064-FACE-472C-8EE6-196423ACBFCD}" type="slidenum">
              <a:rPr lang="en-US" smtClean="0"/>
              <a:t>‹#›</a:t>
            </a:fld>
            <a:endParaRPr lang="en-US"/>
          </a:p>
        </p:txBody>
      </p:sp>
    </p:spTree>
    <p:extLst>
      <p:ext uri="{BB962C8B-B14F-4D97-AF65-F5344CB8AC3E}">
        <p14:creationId xmlns:p14="http://schemas.microsoft.com/office/powerpoint/2010/main" val="349918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47AA5-F70F-4DA5-95F2-82C9618A2177}"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A9064-FACE-472C-8EE6-196423ACBFCD}" type="slidenum">
              <a:rPr lang="en-US" smtClean="0"/>
              <a:t>‹#›</a:t>
            </a:fld>
            <a:endParaRPr lang="en-US"/>
          </a:p>
        </p:txBody>
      </p:sp>
    </p:spTree>
    <p:extLst>
      <p:ext uri="{BB962C8B-B14F-4D97-AF65-F5344CB8AC3E}">
        <p14:creationId xmlns:p14="http://schemas.microsoft.com/office/powerpoint/2010/main" val="246530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447AA5-F70F-4DA5-95F2-82C9618A2177}"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A9064-FACE-472C-8EE6-196423ACBFCD}" type="slidenum">
              <a:rPr lang="en-US" smtClean="0"/>
              <a:t>‹#›</a:t>
            </a:fld>
            <a:endParaRPr lang="en-US"/>
          </a:p>
        </p:txBody>
      </p:sp>
    </p:spTree>
    <p:extLst>
      <p:ext uri="{BB962C8B-B14F-4D97-AF65-F5344CB8AC3E}">
        <p14:creationId xmlns:p14="http://schemas.microsoft.com/office/powerpoint/2010/main" val="78844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447AA5-F70F-4DA5-95F2-82C9618A2177}"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A9064-FACE-472C-8EE6-196423ACBFCD}" type="slidenum">
              <a:rPr lang="en-US" smtClean="0"/>
              <a:t>‹#›</a:t>
            </a:fld>
            <a:endParaRPr lang="en-US"/>
          </a:p>
        </p:txBody>
      </p:sp>
    </p:spTree>
    <p:extLst>
      <p:ext uri="{BB962C8B-B14F-4D97-AF65-F5344CB8AC3E}">
        <p14:creationId xmlns:p14="http://schemas.microsoft.com/office/powerpoint/2010/main" val="413260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447AA5-F70F-4DA5-95F2-82C9618A2177}" type="datetimeFigureOut">
              <a:rPr lang="en-US" smtClean="0"/>
              <a:t>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A9064-FACE-472C-8EE6-196423ACBFCD}" type="slidenum">
              <a:rPr lang="en-US" smtClean="0"/>
              <a:t>‹#›</a:t>
            </a:fld>
            <a:endParaRPr lang="en-US"/>
          </a:p>
        </p:txBody>
      </p:sp>
    </p:spTree>
    <p:extLst>
      <p:ext uri="{BB962C8B-B14F-4D97-AF65-F5344CB8AC3E}">
        <p14:creationId xmlns:p14="http://schemas.microsoft.com/office/powerpoint/2010/main" val="248134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447AA5-F70F-4DA5-95F2-82C9618A2177}" type="datetimeFigureOut">
              <a:rPr lang="en-US" smtClean="0"/>
              <a:t>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A9064-FACE-472C-8EE6-196423ACBFCD}" type="slidenum">
              <a:rPr lang="en-US" smtClean="0"/>
              <a:t>‹#›</a:t>
            </a:fld>
            <a:endParaRPr lang="en-US"/>
          </a:p>
        </p:txBody>
      </p:sp>
    </p:spTree>
    <p:extLst>
      <p:ext uri="{BB962C8B-B14F-4D97-AF65-F5344CB8AC3E}">
        <p14:creationId xmlns:p14="http://schemas.microsoft.com/office/powerpoint/2010/main" val="190453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47AA5-F70F-4DA5-95F2-82C9618A2177}" type="datetimeFigureOut">
              <a:rPr lang="en-US" smtClean="0"/>
              <a:t>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A9064-FACE-472C-8EE6-196423ACBFCD}" type="slidenum">
              <a:rPr lang="en-US" smtClean="0"/>
              <a:t>‹#›</a:t>
            </a:fld>
            <a:endParaRPr lang="en-US"/>
          </a:p>
        </p:txBody>
      </p:sp>
    </p:spTree>
    <p:extLst>
      <p:ext uri="{BB962C8B-B14F-4D97-AF65-F5344CB8AC3E}">
        <p14:creationId xmlns:p14="http://schemas.microsoft.com/office/powerpoint/2010/main" val="91837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447AA5-F70F-4DA5-95F2-82C9618A2177}"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A9064-FACE-472C-8EE6-196423ACBFCD}" type="slidenum">
              <a:rPr lang="en-US" smtClean="0"/>
              <a:t>‹#›</a:t>
            </a:fld>
            <a:endParaRPr lang="en-US"/>
          </a:p>
        </p:txBody>
      </p:sp>
    </p:spTree>
    <p:extLst>
      <p:ext uri="{BB962C8B-B14F-4D97-AF65-F5344CB8AC3E}">
        <p14:creationId xmlns:p14="http://schemas.microsoft.com/office/powerpoint/2010/main" val="201177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447AA5-F70F-4DA5-95F2-82C9618A2177}"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A9064-FACE-472C-8EE6-196423ACBFCD}" type="slidenum">
              <a:rPr lang="en-US" smtClean="0"/>
              <a:t>‹#›</a:t>
            </a:fld>
            <a:endParaRPr lang="en-US"/>
          </a:p>
        </p:txBody>
      </p:sp>
    </p:spTree>
    <p:extLst>
      <p:ext uri="{BB962C8B-B14F-4D97-AF65-F5344CB8AC3E}">
        <p14:creationId xmlns:p14="http://schemas.microsoft.com/office/powerpoint/2010/main" val="339918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47AA5-F70F-4DA5-95F2-82C9618A2177}" type="datetimeFigureOut">
              <a:rPr lang="en-US" smtClean="0"/>
              <a:t>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A9064-FACE-472C-8EE6-196423ACBFCD}" type="slidenum">
              <a:rPr lang="en-US" smtClean="0"/>
              <a:t>‹#›</a:t>
            </a:fld>
            <a:endParaRPr lang="en-US"/>
          </a:p>
        </p:txBody>
      </p:sp>
    </p:spTree>
    <p:extLst>
      <p:ext uri="{BB962C8B-B14F-4D97-AF65-F5344CB8AC3E}">
        <p14:creationId xmlns:p14="http://schemas.microsoft.com/office/powerpoint/2010/main" val="3874163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372" y="2102077"/>
            <a:ext cx="9144000" cy="2387600"/>
          </a:xfrm>
        </p:spPr>
        <p:txBody>
          <a:bodyPr>
            <a:normAutofit fontScale="90000"/>
          </a:bodyPr>
          <a:lstStyle/>
          <a:p>
            <a:r>
              <a:rPr lang="en-US" dirty="0" smtClean="0"/>
              <a:t>CLASS IX </a:t>
            </a:r>
            <a:br>
              <a:rPr lang="en-US" dirty="0" smtClean="0"/>
            </a:br>
            <a:r>
              <a:rPr lang="en-US" dirty="0" smtClean="0"/>
              <a:t>ARTIFICIAL INTELLIGENCE</a:t>
            </a:r>
            <a:r>
              <a:rPr lang="en-US" dirty="0" smtClean="0"/>
              <a:t/>
            </a:r>
            <a:br>
              <a:rPr lang="en-US" dirty="0" smtClean="0"/>
            </a:br>
            <a:r>
              <a:rPr lang="en-US" dirty="0" smtClean="0"/>
              <a:t>PART </a:t>
            </a:r>
            <a:r>
              <a:rPr lang="en-US" dirty="0" smtClean="0"/>
              <a:t>A</a:t>
            </a:r>
            <a:r>
              <a:rPr lang="en-US" dirty="0"/>
              <a:t/>
            </a:r>
            <a:br>
              <a:rPr lang="en-US" dirty="0"/>
            </a:br>
            <a:r>
              <a:rPr lang="en-US" dirty="0"/>
              <a:t> </a:t>
            </a:r>
            <a:r>
              <a:rPr lang="en-US" dirty="0" smtClean="0"/>
              <a:t>1. Communication </a:t>
            </a:r>
            <a:r>
              <a:rPr lang="en-US" dirty="0"/>
              <a:t>Skills </a:t>
            </a:r>
          </a:p>
        </p:txBody>
      </p:sp>
    </p:spTree>
    <p:extLst>
      <p:ext uri="{BB962C8B-B14F-4D97-AF65-F5344CB8AC3E}">
        <p14:creationId xmlns:p14="http://schemas.microsoft.com/office/powerpoint/2010/main" val="2123280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906"/>
            <a:ext cx="10515600" cy="1325563"/>
          </a:xfrm>
        </p:spPr>
        <p:txBody>
          <a:bodyPr/>
          <a:lstStyle/>
          <a:p>
            <a:r>
              <a:rPr lang="en-US" b="1" dirty="0"/>
              <a:t>Advantages of Verbal Communication Skill: </a:t>
            </a:r>
            <a:endParaRPr lang="en-US" dirty="0"/>
          </a:p>
        </p:txBody>
      </p:sp>
      <p:sp>
        <p:nvSpPr>
          <p:cNvPr id="3" name="Content Placeholder 2"/>
          <p:cNvSpPr>
            <a:spLocks noGrp="1"/>
          </p:cNvSpPr>
          <p:nvPr>
            <p:ph idx="1"/>
          </p:nvPr>
        </p:nvSpPr>
        <p:spPr>
          <a:xfrm>
            <a:off x="0" y="1333256"/>
            <a:ext cx="11943472" cy="4351338"/>
          </a:xfrm>
        </p:spPr>
        <p:txBody>
          <a:bodyPr>
            <a:normAutofit fontScale="85000" lnSpcReduction="20000"/>
          </a:bodyPr>
          <a:lstStyle/>
          <a:p>
            <a:pPr marL="0" indent="0" algn="just">
              <a:buNone/>
            </a:pPr>
            <a:r>
              <a:rPr lang="en-US" b="1" dirty="0" smtClean="0"/>
              <a:t>1</a:t>
            </a:r>
            <a:r>
              <a:rPr lang="en-US" dirty="0" smtClean="0"/>
              <a:t>. It </a:t>
            </a:r>
            <a:r>
              <a:rPr lang="en-US" dirty="0"/>
              <a:t>saves time: </a:t>
            </a:r>
            <a:r>
              <a:rPr lang="en-US" dirty="0" smtClean="0"/>
              <a:t>The </a:t>
            </a:r>
            <a:r>
              <a:rPr lang="en-US" dirty="0"/>
              <a:t>verbal form of communication gives you this facility to quickly send intended message thus saving you time. </a:t>
            </a:r>
          </a:p>
          <a:p>
            <a:pPr marL="0" indent="0" algn="just">
              <a:buNone/>
            </a:pPr>
            <a:r>
              <a:rPr lang="en-US" b="1" dirty="0" smtClean="0"/>
              <a:t>2</a:t>
            </a:r>
            <a:r>
              <a:rPr lang="en-US" b="1" dirty="0"/>
              <a:t>. It saves you money: </a:t>
            </a:r>
            <a:r>
              <a:rPr lang="en-US" dirty="0"/>
              <a:t>No requirement of paper or designing a flyer </a:t>
            </a:r>
            <a:r>
              <a:rPr lang="en-US" dirty="0" err="1"/>
              <a:t>etc</a:t>
            </a:r>
            <a:r>
              <a:rPr lang="en-US" dirty="0"/>
              <a:t> </a:t>
            </a:r>
          </a:p>
          <a:p>
            <a:pPr marL="0" indent="0" algn="just">
              <a:buNone/>
            </a:pPr>
            <a:r>
              <a:rPr lang="en-US" b="1" dirty="0" smtClean="0"/>
              <a:t>3</a:t>
            </a:r>
            <a:r>
              <a:rPr lang="en-US" b="1" dirty="0"/>
              <a:t>. Feedback quickness: </a:t>
            </a:r>
            <a:endParaRPr lang="en-US" dirty="0"/>
          </a:p>
          <a:p>
            <a:pPr algn="just"/>
            <a:r>
              <a:rPr lang="en-US" dirty="0"/>
              <a:t>The distinct advantage of verbal communication is in the fact that the receiver can ask and clarifies his doubt on the spot without any delay. The sender can get quick feedback as to whether his intended message is received in its intended form or not and can clarify the receiver, in the case of any doubt. </a:t>
            </a:r>
            <a:endParaRPr lang="en-US" dirty="0" smtClean="0"/>
          </a:p>
          <a:p>
            <a:pPr marL="0" indent="0" algn="just">
              <a:buNone/>
            </a:pPr>
            <a:r>
              <a:rPr lang="en-US" b="1" dirty="0" smtClean="0"/>
              <a:t>4.Most convenient method</a:t>
            </a:r>
            <a:r>
              <a:rPr lang="en-US" dirty="0" smtClean="0"/>
              <a:t>: Verbal communication is the most widely adopted means of communication globally. People prefer more of verbal communication due to the convenience factor. While communicating verbally, you are more likely to convey matter simply in plain understandable language which is widely preferred </a:t>
            </a:r>
          </a:p>
          <a:p>
            <a:pPr marL="0" indent="0" algn="just">
              <a:buNone/>
            </a:pPr>
            <a:r>
              <a:rPr lang="en-US" b="1" dirty="0" smtClean="0"/>
              <a:t>5</a:t>
            </a:r>
            <a:r>
              <a:rPr lang="en-US" b="1" dirty="0"/>
              <a:t>. Ease of preparation: </a:t>
            </a:r>
            <a:r>
              <a:rPr lang="en-US" dirty="0" smtClean="0"/>
              <a:t>Oral </a:t>
            </a:r>
            <a:r>
              <a:rPr lang="en-US" dirty="0"/>
              <a:t>communication is the easiest way of communication as it does not require preparation of any material. </a:t>
            </a:r>
          </a:p>
        </p:txBody>
      </p:sp>
    </p:spTree>
    <p:extLst>
      <p:ext uri="{BB962C8B-B14F-4D97-AF65-F5344CB8AC3E}">
        <p14:creationId xmlns:p14="http://schemas.microsoft.com/office/powerpoint/2010/main" val="1857176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Disadvantages </a:t>
            </a:r>
            <a:r>
              <a:rPr lang="en-US" dirty="0"/>
              <a:t>of Verbal Communication: </a:t>
            </a:r>
          </a:p>
        </p:txBody>
      </p:sp>
      <p:sp>
        <p:nvSpPr>
          <p:cNvPr id="3" name="Content Placeholder 2"/>
          <p:cNvSpPr>
            <a:spLocks noGrp="1"/>
          </p:cNvSpPr>
          <p:nvPr>
            <p:ph idx="1"/>
          </p:nvPr>
        </p:nvSpPr>
        <p:spPr>
          <a:xfrm>
            <a:off x="0" y="995630"/>
            <a:ext cx="11901268" cy="5405170"/>
          </a:xfrm>
        </p:spPr>
        <p:txBody>
          <a:bodyPr>
            <a:noAutofit/>
          </a:bodyPr>
          <a:lstStyle/>
          <a:p>
            <a:pPr marL="0" indent="0" algn="just">
              <a:buNone/>
            </a:pPr>
            <a:r>
              <a:rPr lang="en-US" sz="1800" b="1" dirty="0" smtClean="0"/>
              <a:t>1</a:t>
            </a:r>
            <a:r>
              <a:rPr lang="en-US" sz="1800" b="1" dirty="0"/>
              <a:t>. Chances of distortion of meaning: </a:t>
            </a:r>
            <a:r>
              <a:rPr lang="en-US" sz="1800" b="1" dirty="0" smtClean="0"/>
              <a:t> </a:t>
            </a:r>
            <a:r>
              <a:rPr lang="en-US" sz="1800" dirty="0" smtClean="0"/>
              <a:t>Due </a:t>
            </a:r>
            <a:r>
              <a:rPr lang="en-US" sz="1800" dirty="0"/>
              <a:t>to the presence of various barriers in effective communication, it happens that the intended meaning of the message changes for the intended person which causes a lot of problems in the future</a:t>
            </a:r>
            <a:r>
              <a:rPr lang="en-US" sz="1800" dirty="0" smtClean="0"/>
              <a:t>.</a:t>
            </a:r>
            <a:endParaRPr lang="en-US" sz="1800" dirty="0"/>
          </a:p>
          <a:p>
            <a:pPr marL="0" indent="0" algn="just">
              <a:buNone/>
            </a:pPr>
            <a:r>
              <a:rPr lang="en-US" sz="1800" b="1" dirty="0" smtClean="0"/>
              <a:t>2</a:t>
            </a:r>
            <a:r>
              <a:rPr lang="en-US" sz="1800" b="1" dirty="0"/>
              <a:t>. Not convenient for long messages: </a:t>
            </a:r>
            <a:r>
              <a:rPr lang="en-US" sz="1800" dirty="0" smtClean="0"/>
              <a:t>It </a:t>
            </a:r>
            <a:r>
              <a:rPr lang="en-US" sz="1800" dirty="0"/>
              <a:t>is not at all convenient to convey long messages orally as it may happen that by the time message is completed, the receiver may forget the previously spoken important points leading to a chance of ineffective communication. </a:t>
            </a:r>
          </a:p>
          <a:p>
            <a:pPr marL="0" indent="0" algn="just">
              <a:buNone/>
            </a:pPr>
            <a:r>
              <a:rPr lang="en-US" sz="1800" b="1" dirty="0" smtClean="0"/>
              <a:t>3</a:t>
            </a:r>
            <a:r>
              <a:rPr lang="en-US" sz="1800" b="1" dirty="0"/>
              <a:t>. Irrelevant information: </a:t>
            </a:r>
            <a:r>
              <a:rPr lang="en-US" sz="1800" dirty="0" smtClean="0"/>
              <a:t>While </a:t>
            </a:r>
            <a:r>
              <a:rPr lang="en-US" sz="1800" dirty="0"/>
              <a:t>having an important discussion, a lot of irrelevant information can creep in during a conversation leading to a waste of time and gap in the relevant information. This leads to unnecessary time waste and sometimes omitting or forgetting to converse on what is really important. Therefore it is always necessary to keep your communication process clear of any unwanted discussion that may lead to wastage of your precious time and energy. </a:t>
            </a:r>
          </a:p>
          <a:p>
            <a:pPr marL="0" indent="0" algn="just">
              <a:buNone/>
            </a:pPr>
            <a:r>
              <a:rPr lang="en-US" sz="1800" b="1" dirty="0" smtClean="0"/>
              <a:t>5</a:t>
            </a:r>
            <a:r>
              <a:rPr lang="en-US" sz="1800" b="1" dirty="0"/>
              <a:t>. Create a misunderstanding: </a:t>
            </a:r>
            <a:r>
              <a:rPr lang="en-US" sz="1800" dirty="0" smtClean="0"/>
              <a:t>Usually</a:t>
            </a:r>
            <a:r>
              <a:rPr lang="en-US" sz="1800" dirty="0"/>
              <a:t>, when two individuals are having deep conversations, they can have some misunderstandings during the time. Sometimes subtle hints given or some words spoken with some intention get misinterpreted and a whole new different meaning comes out of it. Thus it becomes crucial to know that what you have has a crystal clear meaning with no indirect hints that could make a conversation difficult. </a:t>
            </a:r>
            <a:endParaRPr lang="en-US" sz="1800" dirty="0" smtClean="0"/>
          </a:p>
          <a:p>
            <a:pPr marL="0" indent="0" algn="just">
              <a:buNone/>
            </a:pPr>
            <a:r>
              <a:rPr lang="en-US" sz="1800" b="1" dirty="0" smtClean="0"/>
              <a:t>6</a:t>
            </a:r>
            <a:r>
              <a:rPr lang="en-US" sz="1800" b="1" dirty="0"/>
              <a:t>. Communication cost: </a:t>
            </a:r>
            <a:r>
              <a:rPr lang="en-US" sz="1800" dirty="0" smtClean="0"/>
              <a:t>Sometimes </a:t>
            </a:r>
            <a:r>
              <a:rPr lang="en-US" sz="1800" dirty="0"/>
              <a:t>verbal communication can be really expensive if you need to communicate in a language that you are not familiar with. You will need another person to play the part of translator for you. With advanced technology of hologram, translator may not be required but surely big cost is involved. </a:t>
            </a:r>
          </a:p>
          <a:p>
            <a:pPr marL="0" indent="0" algn="just">
              <a:buNone/>
            </a:pPr>
            <a:r>
              <a:rPr lang="en-US" sz="1800" b="1" dirty="0" smtClean="0"/>
              <a:t>7. Conclusion</a:t>
            </a:r>
            <a:r>
              <a:rPr lang="en-US" sz="1800" b="1" dirty="0"/>
              <a:t>: </a:t>
            </a:r>
            <a:r>
              <a:rPr lang="en-US" sz="1800" dirty="0" smtClean="0"/>
              <a:t>Verbal </a:t>
            </a:r>
            <a:r>
              <a:rPr lang="en-US" sz="1800" dirty="0"/>
              <a:t>communication is the most efficient way of communicating between two personnel or groups. The verbal communication provides you the mean to handle the everyday task with ease and helps in getting a quick result as the feedback is quick and the message conveyed in verbal format is quick and direct to the point. Verbal communication forms a great chunk of our daily communication. </a:t>
            </a:r>
          </a:p>
        </p:txBody>
      </p:sp>
    </p:spTree>
    <p:extLst>
      <p:ext uri="{BB962C8B-B14F-4D97-AF65-F5344CB8AC3E}">
        <p14:creationId xmlns:p14="http://schemas.microsoft.com/office/powerpoint/2010/main" val="2086584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t>Advantages of non-verbal communication: </a:t>
            </a:r>
            <a:endParaRPr lang="en-US" dirty="0"/>
          </a:p>
        </p:txBody>
      </p:sp>
      <p:sp>
        <p:nvSpPr>
          <p:cNvPr id="3" name="Content Placeholder 2"/>
          <p:cNvSpPr>
            <a:spLocks noGrp="1"/>
          </p:cNvSpPr>
          <p:nvPr>
            <p:ph idx="1"/>
          </p:nvPr>
        </p:nvSpPr>
        <p:spPr>
          <a:xfrm>
            <a:off x="162950" y="1325563"/>
            <a:ext cx="11724249" cy="4351338"/>
          </a:xfrm>
        </p:spPr>
        <p:txBody>
          <a:bodyPr>
            <a:normAutofit fontScale="92500" lnSpcReduction="20000"/>
          </a:bodyPr>
          <a:lstStyle/>
          <a:p>
            <a:pPr marL="514350" indent="-514350" algn="just">
              <a:buAutoNum type="arabicPeriod"/>
            </a:pPr>
            <a:r>
              <a:rPr lang="en-US" b="1" dirty="0" smtClean="0"/>
              <a:t>Complementary</a:t>
            </a:r>
            <a:r>
              <a:rPr lang="en-US" b="1" dirty="0"/>
              <a:t>: </a:t>
            </a:r>
            <a:r>
              <a:rPr lang="en-US" dirty="0"/>
              <a:t>Non-verbal cues complement a verbal message by adding to its meaning. </a:t>
            </a:r>
            <a:endParaRPr lang="en-US" dirty="0" smtClean="0"/>
          </a:p>
          <a:p>
            <a:pPr marL="514350" indent="-514350" algn="just">
              <a:buAutoNum type="arabicPeriod"/>
            </a:pPr>
            <a:r>
              <a:rPr lang="en-US" b="1" dirty="0" smtClean="0"/>
              <a:t>Easy </a:t>
            </a:r>
            <a:r>
              <a:rPr lang="en-US" b="1" dirty="0"/>
              <a:t>presentation: </a:t>
            </a:r>
            <a:r>
              <a:rPr lang="en-US" dirty="0"/>
              <a:t>Information can be easily presented in non-verbal communication through using visual, audio-visual and silent means of non-verbal communication. </a:t>
            </a:r>
            <a:endParaRPr lang="en-US" dirty="0" smtClean="0"/>
          </a:p>
          <a:p>
            <a:pPr marL="514350" indent="-514350" algn="just">
              <a:buAutoNum type="arabicPeriod"/>
            </a:pPr>
            <a:r>
              <a:rPr lang="en-US" b="1" dirty="0" smtClean="0"/>
              <a:t>Substituting</a:t>
            </a:r>
            <a:r>
              <a:rPr lang="en-US" b="1" dirty="0"/>
              <a:t>: </a:t>
            </a:r>
            <a:r>
              <a:rPr lang="en-US" dirty="0"/>
              <a:t>Non-verbal messages may substitute for the verbal message especially if it is blocked by noise, interruption, long-distance, language barrier etc. for example; gestures-finger to lips to indicate need for quiet, facial expressions- a nod instead of a </a:t>
            </a:r>
            <a:r>
              <a:rPr lang="en-US" dirty="0" smtClean="0"/>
              <a:t>yes.</a:t>
            </a:r>
          </a:p>
          <a:p>
            <a:pPr marL="514350" indent="-514350" algn="just">
              <a:buAutoNum type="arabicPeriod"/>
            </a:pPr>
            <a:r>
              <a:rPr lang="en-US" b="1" dirty="0" smtClean="0"/>
              <a:t>Reducing </a:t>
            </a:r>
            <a:r>
              <a:rPr lang="en-US" b="1" dirty="0"/>
              <a:t>wastage of time</a:t>
            </a:r>
            <a:r>
              <a:rPr lang="en-US" dirty="0"/>
              <a:t>: The message of non-verbal communication reached the receiver very fast. For this reason, </a:t>
            </a:r>
            <a:r>
              <a:rPr lang="en-US" dirty="0" smtClean="0"/>
              <a:t> Non-verbal </a:t>
            </a:r>
            <a:r>
              <a:rPr lang="en-US" dirty="0"/>
              <a:t>cues of communication like sign and symbol can also communicate some messages very quickly than written or oral messages. </a:t>
            </a:r>
          </a:p>
        </p:txBody>
      </p:sp>
    </p:spTree>
    <p:extLst>
      <p:ext uri="{BB962C8B-B14F-4D97-AF65-F5344CB8AC3E}">
        <p14:creationId xmlns:p14="http://schemas.microsoft.com/office/powerpoint/2010/main" val="2322484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371"/>
            <a:ext cx="12043954" cy="1325563"/>
          </a:xfrm>
        </p:spPr>
        <p:txBody>
          <a:bodyPr/>
          <a:lstStyle/>
          <a:p>
            <a:r>
              <a:rPr lang="en-US" b="1"/>
              <a:t>Disadvantages or limitations of non-verbal communication: </a:t>
            </a:r>
            <a:endParaRPr lang="en-US"/>
          </a:p>
        </p:txBody>
      </p:sp>
      <p:sp>
        <p:nvSpPr>
          <p:cNvPr id="3" name="Content Placeholder 2"/>
          <p:cNvSpPr>
            <a:spLocks noGrp="1"/>
          </p:cNvSpPr>
          <p:nvPr>
            <p:ph idx="1"/>
          </p:nvPr>
        </p:nvSpPr>
        <p:spPr>
          <a:xfrm>
            <a:off x="-1" y="1533934"/>
            <a:ext cx="11848011" cy="4351338"/>
          </a:xfrm>
        </p:spPr>
        <p:txBody>
          <a:bodyPr>
            <a:normAutofit fontScale="70000" lnSpcReduction="20000"/>
          </a:bodyPr>
          <a:lstStyle/>
          <a:p>
            <a:pPr marL="514350" indent="-514350" algn="just">
              <a:buAutoNum type="arabicPeriod"/>
            </a:pPr>
            <a:r>
              <a:rPr lang="en-US" b="1" dirty="0" smtClean="0"/>
              <a:t>Vague </a:t>
            </a:r>
            <a:r>
              <a:rPr lang="en-US" b="1" dirty="0"/>
              <a:t>and imprecise: </a:t>
            </a:r>
            <a:r>
              <a:rPr lang="en-US" dirty="0"/>
              <a:t>Non-verbal communication is quite vague and imprecise. Since in this communication, there is no use of words or language which expresses clear meaning to the receiver. No dictionary can accurately classify them. Their meaning varies not only by culture and context but by the degree of intention. </a:t>
            </a:r>
            <a:endParaRPr lang="en-US" dirty="0" smtClean="0"/>
          </a:p>
          <a:p>
            <a:pPr marL="514350" indent="-514350" algn="just">
              <a:buAutoNum type="arabicPeriod"/>
            </a:pPr>
            <a:r>
              <a:rPr lang="en-US" b="1" dirty="0" smtClean="0"/>
              <a:t>Continuous</a:t>
            </a:r>
            <a:r>
              <a:rPr lang="en-US" b="1" dirty="0"/>
              <a:t>: </a:t>
            </a:r>
            <a:r>
              <a:rPr lang="en-US" dirty="0"/>
              <a:t>It is possible to stop talking in verbal communication, but it is generally not possible to stop non-verbal cues. </a:t>
            </a:r>
            <a:endParaRPr lang="en-US" dirty="0" smtClean="0"/>
          </a:p>
          <a:p>
            <a:pPr marL="514350" indent="-514350" algn="just">
              <a:buAutoNum type="arabicPeriod"/>
            </a:pPr>
            <a:r>
              <a:rPr lang="en-US" b="1" dirty="0" smtClean="0"/>
              <a:t>Multi-channel</a:t>
            </a:r>
            <a:r>
              <a:rPr lang="en-US" b="1" dirty="0"/>
              <a:t>: </a:t>
            </a:r>
            <a:r>
              <a:rPr lang="en-US" dirty="0"/>
              <a:t>while watching someone’s eyes, you may miss something significant in a hand gesture. Everything is happening at once and therefore it may be confusing to keep up with everything. </a:t>
            </a:r>
            <a:endParaRPr lang="en-US" dirty="0" smtClean="0"/>
          </a:p>
          <a:p>
            <a:pPr marL="514350" indent="-514350" algn="just">
              <a:buAutoNum type="arabicPeriod"/>
            </a:pPr>
            <a:r>
              <a:rPr lang="en-US" b="1" dirty="0" smtClean="0"/>
              <a:t>Culture </a:t>
            </a:r>
            <a:r>
              <a:rPr lang="en-US" b="1" dirty="0"/>
              <a:t>bound: </a:t>
            </a:r>
            <a:r>
              <a:rPr lang="en-US" dirty="0"/>
              <a:t>Non-verbal communication is learned in childhood, passed on to you by your parents and others with whom you associate. A few other gestures seem to be universal. Evidence suggests that humans of all cultures smile when happy and frown when unhappy. However, most non-verbal symbols seem to be even further disconnected from any “essential meaning” than verbal symbols. Gestures seen as positive in one culture (Like the thumbs-up gesture in the USA) may be seen as obscene in another culture. </a:t>
            </a:r>
            <a:endParaRPr lang="en-US" dirty="0" smtClean="0"/>
          </a:p>
          <a:p>
            <a:pPr marL="514350" indent="-514350" algn="just">
              <a:buAutoNum type="arabicPeriod"/>
            </a:pPr>
            <a:r>
              <a:rPr lang="en-US" b="1" dirty="0" smtClean="0"/>
              <a:t>Long </a:t>
            </a:r>
            <a:r>
              <a:rPr lang="en-US" b="1" dirty="0"/>
              <a:t>conversations are not possible: </a:t>
            </a:r>
            <a:r>
              <a:rPr lang="en-US" dirty="0"/>
              <a:t>In non-verbal communication, long conversation and necessary explanations are not possible. </a:t>
            </a:r>
          </a:p>
        </p:txBody>
      </p:sp>
    </p:spTree>
    <p:extLst>
      <p:ext uri="{BB962C8B-B14F-4D97-AF65-F5344CB8AC3E}">
        <p14:creationId xmlns:p14="http://schemas.microsoft.com/office/powerpoint/2010/main" val="3388175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8" y="129994"/>
            <a:ext cx="10515600" cy="1325563"/>
          </a:xfrm>
        </p:spPr>
        <p:txBody>
          <a:bodyPr>
            <a:normAutofit fontScale="90000"/>
          </a:bodyPr>
          <a:lstStyle/>
          <a:p>
            <a:r>
              <a:rPr lang="en-US" dirty="0"/>
              <a:t/>
            </a:r>
            <a:br>
              <a:rPr lang="en-US" dirty="0"/>
            </a:br>
            <a:r>
              <a:rPr lang="en-US" dirty="0"/>
              <a:t>Perspectives in Communication </a:t>
            </a:r>
            <a:br>
              <a:rPr lang="en-US" dirty="0"/>
            </a:br>
            <a:endParaRPr lang="en-US" dirty="0"/>
          </a:p>
        </p:txBody>
      </p:sp>
      <p:sp>
        <p:nvSpPr>
          <p:cNvPr id="3" name="Content Placeholder 2"/>
          <p:cNvSpPr>
            <a:spLocks noGrp="1"/>
          </p:cNvSpPr>
          <p:nvPr>
            <p:ph idx="1"/>
          </p:nvPr>
        </p:nvSpPr>
        <p:spPr>
          <a:xfrm>
            <a:off x="185058" y="1263921"/>
            <a:ext cx="11819708" cy="5424261"/>
          </a:xfrm>
        </p:spPr>
        <p:txBody>
          <a:bodyPr>
            <a:normAutofit fontScale="77500" lnSpcReduction="20000"/>
          </a:bodyPr>
          <a:lstStyle/>
          <a:p>
            <a:pPr marL="0" indent="0" algn="just">
              <a:buNone/>
            </a:pPr>
            <a:r>
              <a:rPr lang="en-US" dirty="0" smtClean="0"/>
              <a:t>Perspective </a:t>
            </a:r>
            <a:r>
              <a:rPr lang="en-US" dirty="0"/>
              <a:t>focuses on the way in which our shared meanings and practices are constituted through language and symbol, the construction of messages, and their dissemination through media, organizations, and society. Factors affecting perspectives </a:t>
            </a:r>
            <a:r>
              <a:rPr lang="en-US" dirty="0" smtClean="0"/>
              <a:t>in communication</a:t>
            </a:r>
          </a:p>
          <a:p>
            <a:pPr marL="514350" indent="-514350" algn="just">
              <a:buAutoNum type="arabicPeriod"/>
            </a:pPr>
            <a:r>
              <a:rPr lang="en-US" b="1" dirty="0" smtClean="0"/>
              <a:t>Visual perception: </a:t>
            </a:r>
            <a:r>
              <a:rPr lang="en-US" dirty="0" smtClean="0"/>
              <a:t>Visual </a:t>
            </a:r>
            <a:r>
              <a:rPr lang="en-US" dirty="0"/>
              <a:t>perception is the ability to see and interpret (</a:t>
            </a:r>
            <a:r>
              <a:rPr lang="en-US" dirty="0" err="1"/>
              <a:t>analyse</a:t>
            </a:r>
            <a:r>
              <a:rPr lang="en-US" dirty="0"/>
              <a:t> and give meaning to) the visual information that surrounds us. </a:t>
            </a:r>
          </a:p>
          <a:p>
            <a:pPr marL="514350" indent="-514350" algn="just">
              <a:buAutoNum type="arabicPeriod"/>
            </a:pPr>
            <a:r>
              <a:rPr lang="en-US" b="1" dirty="0" smtClean="0"/>
              <a:t>Language </a:t>
            </a:r>
            <a:r>
              <a:rPr lang="en-US" dirty="0"/>
              <a:t>-The different perspectives we experience can be with language as well. </a:t>
            </a:r>
            <a:endParaRPr lang="en-US" dirty="0" smtClean="0"/>
          </a:p>
          <a:p>
            <a:pPr marL="514350" indent="-514350" algn="just">
              <a:buAutoNum type="arabicPeriod"/>
            </a:pPr>
            <a:r>
              <a:rPr lang="en-US" b="1" dirty="0" smtClean="0"/>
              <a:t>Past </a:t>
            </a:r>
            <a:r>
              <a:rPr lang="en-US" b="1" dirty="0"/>
              <a:t>Experiences </a:t>
            </a:r>
            <a:endParaRPr lang="en-US" dirty="0"/>
          </a:p>
          <a:p>
            <a:pPr marL="514350" indent="-514350" algn="just">
              <a:buAutoNum type="arabicPeriod"/>
            </a:pPr>
            <a:r>
              <a:rPr lang="en-US" b="1" dirty="0" smtClean="0"/>
              <a:t>Prejudices :</a:t>
            </a:r>
            <a:r>
              <a:rPr lang="en-US" dirty="0" smtClean="0"/>
              <a:t>Prejudices </a:t>
            </a:r>
            <a:r>
              <a:rPr lang="en-US" dirty="0"/>
              <a:t>occur when we take an isolated experience with one ‘type’ of person and then act as if all encounters in the future with people of the same ‘type’ or with the same characteristics will result in the same experience </a:t>
            </a:r>
            <a:endParaRPr lang="en-US" dirty="0" smtClean="0"/>
          </a:p>
          <a:p>
            <a:pPr marL="514350" indent="-514350" algn="just">
              <a:buAutoNum type="arabicPeriod"/>
            </a:pPr>
            <a:r>
              <a:rPr lang="en-US" b="1" dirty="0" smtClean="0"/>
              <a:t> </a:t>
            </a:r>
            <a:r>
              <a:rPr lang="en-US" b="1" dirty="0"/>
              <a:t>Feelings </a:t>
            </a:r>
            <a:r>
              <a:rPr lang="en-US" b="1" dirty="0" smtClean="0"/>
              <a:t>: </a:t>
            </a:r>
            <a:r>
              <a:rPr lang="en-US" dirty="0" smtClean="0"/>
              <a:t>There </a:t>
            </a:r>
            <a:r>
              <a:rPr lang="en-US" dirty="0"/>
              <a:t>are actually two ways in which your feelings can influence your communication with another person. The first simply refers to the way that you feel on a given day; if you feel well, you’ll communicate in one way and if you feel ill you’ll communicate in another </a:t>
            </a:r>
            <a:r>
              <a:rPr lang="en-US" dirty="0" smtClean="0"/>
              <a:t>way. The </a:t>
            </a:r>
            <a:r>
              <a:rPr lang="en-US" dirty="0"/>
              <a:t>second aspect related to feelings refers to how you feel about a specific person </a:t>
            </a:r>
            <a:endParaRPr lang="en-US" dirty="0" smtClean="0"/>
          </a:p>
          <a:p>
            <a:pPr marL="514350" indent="-514350" algn="just">
              <a:buAutoNum type="arabicPeriod"/>
            </a:pPr>
            <a:r>
              <a:rPr lang="en-US" b="1" dirty="0" smtClean="0"/>
              <a:t>Environment : </a:t>
            </a:r>
            <a:r>
              <a:rPr lang="en-US" dirty="0" smtClean="0"/>
              <a:t>The </a:t>
            </a:r>
            <a:r>
              <a:rPr lang="en-US" dirty="0"/>
              <a:t>last area of influence on communication is your environment. All of us communicate differently in different environments.. Do you speak to our teachers the same way that you do to your friends? Do you talk to strangers with more or less formality than people you know well? </a:t>
            </a:r>
            <a:endParaRPr lang="en-US" dirty="0" smtClean="0"/>
          </a:p>
          <a:p>
            <a:pPr marL="514350" indent="-514350" algn="just">
              <a:buAutoNum type="arabicPeriod"/>
            </a:pPr>
            <a:endParaRPr lang="en-US" dirty="0"/>
          </a:p>
        </p:txBody>
      </p:sp>
    </p:spTree>
    <p:extLst>
      <p:ext uri="{BB962C8B-B14F-4D97-AF65-F5344CB8AC3E}">
        <p14:creationId xmlns:p14="http://schemas.microsoft.com/office/powerpoint/2010/main" val="839032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fontScale="90000"/>
          </a:bodyPr>
          <a:lstStyle/>
          <a:p>
            <a:r>
              <a:rPr lang="en-US" b="1" dirty="0"/>
              <a:t/>
            </a:r>
            <a:br>
              <a:rPr lang="en-US" b="1" dirty="0"/>
            </a:br>
            <a:r>
              <a:rPr lang="en-US" b="1" dirty="0"/>
              <a:t>Basic Writing Skills </a:t>
            </a:r>
            <a:br>
              <a:rPr lang="en-US" b="1" dirty="0"/>
            </a:br>
            <a:endParaRPr lang="en-US" b="1" dirty="0"/>
          </a:p>
        </p:txBody>
      </p:sp>
      <p:sp>
        <p:nvSpPr>
          <p:cNvPr id="3" name="Content Placeholder 2"/>
          <p:cNvSpPr>
            <a:spLocks noGrp="1"/>
          </p:cNvSpPr>
          <p:nvPr>
            <p:ph idx="1"/>
          </p:nvPr>
        </p:nvSpPr>
        <p:spPr>
          <a:xfrm>
            <a:off x="0" y="911225"/>
            <a:ext cx="11991703" cy="4351338"/>
          </a:xfrm>
        </p:spPr>
        <p:txBody>
          <a:bodyPr/>
          <a:lstStyle/>
          <a:p>
            <a:pPr marL="0" indent="0" algn="just">
              <a:buNone/>
            </a:pPr>
            <a:r>
              <a:rPr lang="en-US" dirty="0"/>
              <a:t>Writing is a form of communication that allows students to put their feelings and ideas on paper, to organize their knowledge and beliefs into convincing arguments, and to convey meaning through </a:t>
            </a:r>
            <a:r>
              <a:rPr lang="en-US" dirty="0" smtClean="0"/>
              <a:t>well-constructed </a:t>
            </a:r>
            <a:r>
              <a:rPr lang="en-US" dirty="0"/>
              <a:t>text. </a:t>
            </a:r>
            <a:endParaRPr lang="en-US" dirty="0" smtClean="0"/>
          </a:p>
          <a:p>
            <a:pPr algn="just"/>
            <a:r>
              <a:rPr lang="en-US" b="1" dirty="0" smtClean="0"/>
              <a:t>Kinds </a:t>
            </a:r>
            <a:r>
              <a:rPr lang="en-US" b="1" dirty="0"/>
              <a:t>of sentences </a:t>
            </a:r>
            <a:r>
              <a:rPr lang="en-US" b="1" dirty="0" smtClean="0"/>
              <a:t>:</a:t>
            </a:r>
            <a:r>
              <a:rPr lang="en-US" b="1" dirty="0"/>
              <a:t>(according to </a:t>
            </a:r>
            <a:r>
              <a:rPr lang="en-US" b="1" dirty="0" smtClean="0"/>
              <a:t>their purpose</a:t>
            </a:r>
            <a:r>
              <a:rPr lang="en-US" b="1" dirty="0"/>
              <a:t>)</a:t>
            </a:r>
          </a:p>
          <a:p>
            <a:pPr algn="just"/>
            <a:r>
              <a:rPr lang="en-US" dirty="0" smtClean="0"/>
              <a:t>A </a:t>
            </a:r>
            <a:r>
              <a:rPr lang="en-US" dirty="0"/>
              <a:t>set of words that is complete in itself, typically containing a subject and predicate, conveying a statement, question, exclamation, or command, and consisting of a main clause and sometimes one or more subordinate clauses. </a:t>
            </a:r>
            <a:endParaRPr lang="en-US" dirty="0" smtClean="0"/>
          </a:p>
          <a:p>
            <a:pPr marL="0" indent="0" algn="just">
              <a:buNone/>
            </a:pPr>
            <a:endParaRPr lang="en-US" dirty="0"/>
          </a:p>
        </p:txBody>
      </p:sp>
      <p:pic>
        <p:nvPicPr>
          <p:cNvPr id="4" name="Picture 3"/>
          <p:cNvPicPr>
            <a:picLocks noChangeAspect="1"/>
          </p:cNvPicPr>
          <p:nvPr/>
        </p:nvPicPr>
        <p:blipFill>
          <a:blip r:embed="rId2"/>
          <a:stretch>
            <a:fillRect/>
          </a:stretch>
        </p:blipFill>
        <p:spPr>
          <a:xfrm>
            <a:off x="3040372" y="3833156"/>
            <a:ext cx="5910958" cy="2858813"/>
          </a:xfrm>
          <a:prstGeom prst="rect">
            <a:avLst/>
          </a:prstGeom>
        </p:spPr>
      </p:pic>
    </p:spTree>
    <p:extLst>
      <p:ext uri="{BB962C8B-B14F-4D97-AF65-F5344CB8AC3E}">
        <p14:creationId xmlns:p14="http://schemas.microsoft.com/office/powerpoint/2010/main" val="1615145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189" y="358276"/>
            <a:ext cx="10515600" cy="4351338"/>
          </a:xfrm>
        </p:spPr>
        <p:txBody>
          <a:bodyPr/>
          <a:lstStyle/>
          <a:p>
            <a:r>
              <a:rPr lang="en-US" u="sng" dirty="0"/>
              <a:t>Active </a:t>
            </a:r>
            <a:r>
              <a:rPr lang="en-US" u="sng" dirty="0" smtClean="0"/>
              <a:t>and </a:t>
            </a:r>
            <a:r>
              <a:rPr lang="en-US" u="sng" dirty="0"/>
              <a:t>passive </a:t>
            </a:r>
            <a:r>
              <a:rPr lang="en-US" u="sng" dirty="0" smtClean="0"/>
              <a:t>sentences: </a:t>
            </a:r>
            <a:r>
              <a:rPr lang="en-US" dirty="0"/>
              <a:t>Sentences where the </a:t>
            </a:r>
            <a:r>
              <a:rPr lang="en-US" dirty="0" smtClean="0"/>
              <a:t>subject does </a:t>
            </a:r>
            <a:r>
              <a:rPr lang="en-US" dirty="0"/>
              <a:t>an action are known </a:t>
            </a:r>
            <a:r>
              <a:rPr lang="en-US" dirty="0" smtClean="0"/>
              <a:t>to be </a:t>
            </a:r>
            <a:r>
              <a:rPr lang="en-US" dirty="0"/>
              <a:t>in the </a:t>
            </a:r>
            <a:r>
              <a:rPr lang="en-US" b="1" dirty="0"/>
              <a:t>Active </a:t>
            </a:r>
            <a:r>
              <a:rPr lang="en-US" dirty="0"/>
              <a:t>voice.</a:t>
            </a:r>
          </a:p>
          <a:p>
            <a:r>
              <a:rPr lang="en-US" dirty="0"/>
              <a:t>Sentences in which </a:t>
            </a:r>
            <a:r>
              <a:rPr lang="en-US" dirty="0" smtClean="0"/>
              <a:t>the subject </a:t>
            </a:r>
            <a:r>
              <a:rPr lang="en-US" dirty="0"/>
              <a:t>receives an action are known to be in the </a:t>
            </a:r>
            <a:r>
              <a:rPr lang="en-US" b="1" dirty="0" smtClean="0"/>
              <a:t>Passive </a:t>
            </a:r>
            <a:r>
              <a:rPr lang="en-US" dirty="0" smtClean="0"/>
              <a:t>voice</a:t>
            </a:r>
            <a:r>
              <a:rPr lang="en-US" dirty="0"/>
              <a:t>.</a:t>
            </a:r>
            <a:endParaRPr lang="en-US" u="sng" dirty="0"/>
          </a:p>
        </p:txBody>
      </p:sp>
      <p:pic>
        <p:nvPicPr>
          <p:cNvPr id="4" name="Picture 3"/>
          <p:cNvPicPr>
            <a:picLocks noChangeAspect="1"/>
          </p:cNvPicPr>
          <p:nvPr/>
        </p:nvPicPr>
        <p:blipFill>
          <a:blip r:embed="rId2"/>
          <a:stretch>
            <a:fillRect/>
          </a:stretch>
        </p:blipFill>
        <p:spPr>
          <a:xfrm>
            <a:off x="1836011" y="2130607"/>
            <a:ext cx="7758571" cy="1997256"/>
          </a:xfrm>
          <a:prstGeom prst="rect">
            <a:avLst/>
          </a:prstGeom>
        </p:spPr>
      </p:pic>
    </p:spTree>
    <p:extLst>
      <p:ext uri="{BB962C8B-B14F-4D97-AF65-F5344CB8AC3E}">
        <p14:creationId xmlns:p14="http://schemas.microsoft.com/office/powerpoint/2010/main" val="1380526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17" y="297271"/>
            <a:ext cx="11963400" cy="4351338"/>
          </a:xfrm>
        </p:spPr>
        <p:txBody>
          <a:bodyPr>
            <a:normAutofit/>
          </a:bodyPr>
          <a:lstStyle/>
          <a:p>
            <a:r>
              <a:rPr lang="en-US" sz="2400" b="1" dirty="0" smtClean="0"/>
              <a:t>2. </a:t>
            </a:r>
            <a:r>
              <a:rPr lang="en-US" b="1" dirty="0" smtClean="0"/>
              <a:t>Parts of a sentence</a:t>
            </a:r>
            <a:r>
              <a:rPr lang="en-US" sz="2400" b="1" dirty="0" smtClean="0"/>
              <a:t>: </a:t>
            </a:r>
            <a:r>
              <a:rPr lang="en-US" sz="2400" dirty="0"/>
              <a:t>A</a:t>
            </a:r>
            <a:r>
              <a:rPr lang="en-US" sz="2400" dirty="0" smtClean="0"/>
              <a:t>lmost </a:t>
            </a:r>
            <a:r>
              <a:rPr lang="en-US" sz="2400" dirty="0"/>
              <a:t>all </a:t>
            </a:r>
            <a:r>
              <a:rPr lang="en-US" sz="2400" dirty="0" smtClean="0"/>
              <a:t>English sentences </a:t>
            </a:r>
            <a:r>
              <a:rPr lang="en-US" sz="2400" dirty="0"/>
              <a:t>have a subject and a verb. Some also have </a:t>
            </a:r>
            <a:r>
              <a:rPr lang="en-US" sz="2400" dirty="0" smtClean="0"/>
              <a:t>an object</a:t>
            </a:r>
            <a:r>
              <a:rPr lang="en-US" sz="2400" dirty="0"/>
              <a:t>. A </a:t>
            </a:r>
            <a:r>
              <a:rPr lang="en-US" sz="2400" b="1" dirty="0"/>
              <a:t>subject </a:t>
            </a:r>
            <a:r>
              <a:rPr lang="en-US" sz="2400" dirty="0"/>
              <a:t>is the person or thing that does an action</a:t>
            </a:r>
            <a:r>
              <a:rPr lang="en-US" sz="2400" dirty="0" smtClean="0"/>
              <a:t>. A </a:t>
            </a:r>
            <a:r>
              <a:rPr lang="en-US" sz="2400" b="1" dirty="0"/>
              <a:t>verb </a:t>
            </a:r>
            <a:r>
              <a:rPr lang="en-US" sz="2400" dirty="0"/>
              <a:t>describes the action. </a:t>
            </a:r>
            <a:r>
              <a:rPr lang="en-US" sz="2400" b="1" dirty="0"/>
              <a:t>Object </a:t>
            </a:r>
            <a:r>
              <a:rPr lang="en-US" sz="2400" dirty="0"/>
              <a:t>is the person or </a:t>
            </a:r>
            <a:r>
              <a:rPr lang="en-US" sz="2400" dirty="0" smtClean="0"/>
              <a:t>thing that </a:t>
            </a:r>
            <a:r>
              <a:rPr lang="en-US" sz="2400" dirty="0"/>
              <a:t>receives the action. For example, </a:t>
            </a:r>
            <a:r>
              <a:rPr lang="en-US" sz="2400" dirty="0" smtClean="0"/>
              <a:t>“</a:t>
            </a:r>
            <a:r>
              <a:rPr lang="en-US" sz="2400" dirty="0" err="1"/>
              <a:t>Divya</a:t>
            </a:r>
            <a:r>
              <a:rPr lang="en-US" sz="2400" dirty="0"/>
              <a:t> reads a book”.</a:t>
            </a:r>
          </a:p>
        </p:txBody>
      </p:sp>
      <p:pic>
        <p:nvPicPr>
          <p:cNvPr id="4" name="Picture 3"/>
          <p:cNvPicPr>
            <a:picLocks noChangeAspect="1"/>
          </p:cNvPicPr>
          <p:nvPr/>
        </p:nvPicPr>
        <p:blipFill>
          <a:blip r:embed="rId2"/>
          <a:stretch>
            <a:fillRect/>
          </a:stretch>
        </p:blipFill>
        <p:spPr>
          <a:xfrm>
            <a:off x="621982" y="1852204"/>
            <a:ext cx="10998961" cy="2602230"/>
          </a:xfrm>
          <a:prstGeom prst="rect">
            <a:avLst/>
          </a:prstGeom>
        </p:spPr>
      </p:pic>
    </p:spTree>
    <p:extLst>
      <p:ext uri="{BB962C8B-B14F-4D97-AF65-F5344CB8AC3E}">
        <p14:creationId xmlns:p14="http://schemas.microsoft.com/office/powerpoint/2010/main" val="3474409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18" y="192768"/>
            <a:ext cx="11453948" cy="4351338"/>
          </a:xfrm>
        </p:spPr>
        <p:txBody>
          <a:bodyPr/>
          <a:lstStyle/>
          <a:p>
            <a:pPr marL="0" indent="0" algn="just">
              <a:buNone/>
            </a:pPr>
            <a:r>
              <a:rPr lang="en-US" b="1" dirty="0"/>
              <a:t>3</a:t>
            </a:r>
            <a:r>
              <a:rPr lang="en-US" b="1" dirty="0" smtClean="0"/>
              <a:t>. Parts of Speech</a:t>
            </a:r>
            <a:r>
              <a:rPr lang="en-US" dirty="0" smtClean="0"/>
              <a:t>: </a:t>
            </a:r>
            <a:r>
              <a:rPr lang="en-US" sz="2400" dirty="0" smtClean="0"/>
              <a:t>A </a:t>
            </a:r>
            <a:r>
              <a:rPr lang="en-US" sz="2400" dirty="0"/>
              <a:t>sentence is </a:t>
            </a:r>
            <a:r>
              <a:rPr lang="en-US" sz="2400" dirty="0" smtClean="0"/>
              <a:t>a group </a:t>
            </a:r>
            <a:r>
              <a:rPr lang="en-US" sz="2400" dirty="0"/>
              <a:t>of words that communicates a complete </a:t>
            </a:r>
            <a:r>
              <a:rPr lang="en-US" sz="2400" dirty="0" smtClean="0"/>
              <a:t>thought (</a:t>
            </a:r>
            <a:r>
              <a:rPr lang="en-US" sz="2400" dirty="0"/>
              <a:t>Example: Raju goes to school). A group of words, </a:t>
            </a:r>
            <a:r>
              <a:rPr lang="en-US" sz="2400" dirty="0" smtClean="0"/>
              <a:t>which does </a:t>
            </a:r>
            <a:r>
              <a:rPr lang="en-US" sz="2400" dirty="0"/>
              <a:t>not make complete sense, is known as a </a:t>
            </a:r>
            <a:r>
              <a:rPr lang="en-US" sz="2400" dirty="0" smtClean="0"/>
              <a:t>phrase (</a:t>
            </a:r>
            <a:r>
              <a:rPr lang="en-US" sz="2400" dirty="0"/>
              <a:t>Example: Raju goes). A sentence always begins </a:t>
            </a:r>
            <a:r>
              <a:rPr lang="en-US" sz="2400" dirty="0" smtClean="0"/>
              <a:t>with a </a:t>
            </a:r>
            <a:r>
              <a:rPr lang="en-US" sz="2400" dirty="0"/>
              <a:t>capital letter, and it </a:t>
            </a:r>
            <a:r>
              <a:rPr lang="en-US" sz="2400" dirty="0" smtClean="0"/>
              <a:t>always </a:t>
            </a:r>
            <a:r>
              <a:rPr lang="en-US" sz="2400" dirty="0"/>
              <a:t>ends with a </a:t>
            </a:r>
            <a:r>
              <a:rPr lang="en-US" sz="2400" dirty="0" smtClean="0"/>
              <a:t>question mark</a:t>
            </a:r>
            <a:r>
              <a:rPr lang="en-US" sz="2400" dirty="0"/>
              <a:t>, full stop or exclamation </a:t>
            </a:r>
            <a:r>
              <a:rPr lang="en-US" sz="2400" dirty="0" smtClean="0"/>
              <a:t>mark.</a:t>
            </a:r>
          </a:p>
          <a:p>
            <a:pPr marL="0" indent="0" algn="just">
              <a:buNone/>
            </a:pPr>
            <a:r>
              <a:rPr lang="en-US" dirty="0"/>
              <a:t> </a:t>
            </a:r>
            <a:r>
              <a:rPr lang="en-US" dirty="0" smtClean="0"/>
              <a:t>   </a:t>
            </a:r>
            <a:r>
              <a:rPr lang="en-US" sz="2400" b="1" dirty="0"/>
              <a:t>Using </a:t>
            </a:r>
            <a:r>
              <a:rPr lang="en-US" sz="2400" b="1" dirty="0" smtClean="0"/>
              <a:t>capitals</a:t>
            </a:r>
            <a:r>
              <a:rPr lang="en-US" b="1" dirty="0" smtClean="0"/>
              <a:t>:</a:t>
            </a:r>
          </a:p>
          <a:p>
            <a:pPr marL="0" indent="0" algn="just">
              <a:buNone/>
            </a:pPr>
            <a:endParaRPr lang="en-US" dirty="0"/>
          </a:p>
        </p:txBody>
      </p:sp>
      <p:pic>
        <p:nvPicPr>
          <p:cNvPr id="4" name="Picture 3"/>
          <p:cNvPicPr>
            <a:picLocks noChangeAspect="1"/>
          </p:cNvPicPr>
          <p:nvPr/>
        </p:nvPicPr>
        <p:blipFill>
          <a:blip r:embed="rId2"/>
          <a:stretch>
            <a:fillRect/>
          </a:stretch>
        </p:blipFill>
        <p:spPr>
          <a:xfrm>
            <a:off x="2449693" y="1652315"/>
            <a:ext cx="8653735" cy="2443265"/>
          </a:xfrm>
          <a:prstGeom prst="rect">
            <a:avLst/>
          </a:prstGeom>
        </p:spPr>
      </p:pic>
      <p:sp>
        <p:nvSpPr>
          <p:cNvPr id="5" name="Rectangle 4"/>
          <p:cNvSpPr/>
          <p:nvPr/>
        </p:nvSpPr>
        <p:spPr>
          <a:xfrm>
            <a:off x="474616" y="3943941"/>
            <a:ext cx="10903132" cy="1569660"/>
          </a:xfrm>
          <a:prstGeom prst="rect">
            <a:avLst/>
          </a:prstGeom>
        </p:spPr>
        <p:txBody>
          <a:bodyPr wrap="square">
            <a:spAutoFit/>
          </a:bodyPr>
          <a:lstStyle/>
          <a:p>
            <a:pPr algn="just"/>
            <a:r>
              <a:rPr lang="en-US" sz="2400" b="1" dirty="0"/>
              <a:t>Punctuation</a:t>
            </a:r>
          </a:p>
          <a:p>
            <a:pPr algn="just"/>
            <a:r>
              <a:rPr lang="en-US" sz="2400" dirty="0"/>
              <a:t>It is a set of marks, such as the full stop and the comma</a:t>
            </a:r>
            <a:r>
              <a:rPr lang="en-US" sz="2400" dirty="0" smtClean="0"/>
              <a:t>, which </a:t>
            </a:r>
            <a:r>
              <a:rPr lang="en-US" sz="2400" dirty="0"/>
              <a:t>help us separate parts of a sentence and </a:t>
            </a:r>
            <a:r>
              <a:rPr lang="en-US" sz="2400" dirty="0" smtClean="0"/>
              <a:t>explain its </a:t>
            </a:r>
            <a:r>
              <a:rPr lang="en-US" sz="2400" dirty="0"/>
              <a:t>meaning</a:t>
            </a:r>
            <a:r>
              <a:rPr lang="en-US" sz="2400" dirty="0" smtClean="0"/>
              <a:t>.    Full stop, comma, Exclamation mark</a:t>
            </a:r>
            <a:r>
              <a:rPr lang="en-US" sz="2400" dirty="0"/>
              <a:t>, Question marks, </a:t>
            </a:r>
            <a:r>
              <a:rPr lang="en-US" sz="2400" dirty="0" smtClean="0"/>
              <a:t>Apostrophe.</a:t>
            </a:r>
            <a:endParaRPr lang="en-US" sz="2400" dirty="0"/>
          </a:p>
        </p:txBody>
      </p:sp>
    </p:spTree>
    <p:extLst>
      <p:ext uri="{BB962C8B-B14F-4D97-AF65-F5344CB8AC3E}">
        <p14:creationId xmlns:p14="http://schemas.microsoft.com/office/powerpoint/2010/main" val="3445196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748" y="205831"/>
            <a:ext cx="11493137" cy="4351338"/>
          </a:xfrm>
        </p:spPr>
        <p:txBody>
          <a:bodyPr>
            <a:normAutofit/>
          </a:bodyPr>
          <a:lstStyle/>
          <a:p>
            <a:pPr algn="just"/>
            <a:r>
              <a:rPr lang="en-US" sz="2400" b="1" dirty="0"/>
              <a:t>Basic parts of </a:t>
            </a:r>
            <a:r>
              <a:rPr lang="en-US" sz="2400" b="1" dirty="0" smtClean="0"/>
              <a:t>speech: </a:t>
            </a:r>
            <a:r>
              <a:rPr lang="en-US" sz="2400" dirty="0" smtClean="0"/>
              <a:t>There </a:t>
            </a:r>
            <a:r>
              <a:rPr lang="en-US" sz="2400" dirty="0"/>
              <a:t>are eight basic parts of speech in the </a:t>
            </a:r>
            <a:r>
              <a:rPr lang="en-US" sz="2400" dirty="0" smtClean="0"/>
              <a:t>English language</a:t>
            </a:r>
            <a:r>
              <a:rPr lang="en-US" sz="2400" dirty="0"/>
              <a:t>. These are noun, pronoun, verb, adjective</a:t>
            </a:r>
            <a:r>
              <a:rPr lang="en-US" sz="2400" dirty="0" smtClean="0"/>
              <a:t>, adverb</a:t>
            </a:r>
            <a:r>
              <a:rPr lang="en-US" sz="2400" dirty="0"/>
              <a:t>, preposition, conjunction and interjection. </a:t>
            </a:r>
            <a:r>
              <a:rPr lang="en-US" sz="2400" dirty="0" smtClean="0"/>
              <a:t>The part </a:t>
            </a:r>
            <a:r>
              <a:rPr lang="en-US" sz="2400" dirty="0"/>
              <a:t>of speech indicates how the word functions </a:t>
            </a:r>
            <a:r>
              <a:rPr lang="en-US" sz="2400" dirty="0" smtClean="0"/>
              <a:t>in meaning </a:t>
            </a:r>
            <a:r>
              <a:rPr lang="en-US" sz="2400" dirty="0"/>
              <a:t>as well as grammatically within the sentence.</a:t>
            </a:r>
          </a:p>
        </p:txBody>
      </p:sp>
      <p:pic>
        <p:nvPicPr>
          <p:cNvPr id="4" name="Picture 3"/>
          <p:cNvPicPr>
            <a:picLocks noChangeAspect="1"/>
          </p:cNvPicPr>
          <p:nvPr/>
        </p:nvPicPr>
        <p:blipFill>
          <a:blip r:embed="rId2"/>
          <a:stretch>
            <a:fillRect/>
          </a:stretch>
        </p:blipFill>
        <p:spPr>
          <a:xfrm>
            <a:off x="2481943" y="1213524"/>
            <a:ext cx="7265260" cy="5644476"/>
          </a:xfrm>
          <a:prstGeom prst="rect">
            <a:avLst/>
          </a:prstGeom>
        </p:spPr>
      </p:pic>
    </p:spTree>
    <p:extLst>
      <p:ext uri="{BB962C8B-B14F-4D97-AF65-F5344CB8AC3E}">
        <p14:creationId xmlns:p14="http://schemas.microsoft.com/office/powerpoint/2010/main" val="2587384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124" y="362585"/>
            <a:ext cx="11414761" cy="6234158"/>
          </a:xfrm>
        </p:spPr>
        <p:txBody>
          <a:bodyPr>
            <a:normAutofit fontScale="92500" lnSpcReduction="20000"/>
          </a:bodyPr>
          <a:lstStyle/>
          <a:p>
            <a:pPr marL="0" indent="0" algn="just">
              <a:buNone/>
            </a:pPr>
            <a:r>
              <a:rPr lang="en-US" b="1" dirty="0"/>
              <a:t>1. What is Communication?</a:t>
            </a:r>
            <a:endParaRPr lang="en-US" dirty="0"/>
          </a:p>
          <a:p>
            <a:pPr algn="just"/>
            <a:r>
              <a:rPr lang="en-US" dirty="0"/>
              <a:t> Information by signs and signals speaking, writing or using some other medium and means is called communication. </a:t>
            </a:r>
            <a:r>
              <a:rPr lang="en-US" dirty="0" smtClean="0"/>
              <a:t> </a:t>
            </a:r>
            <a:endParaRPr lang="en-US" dirty="0"/>
          </a:p>
          <a:p>
            <a:pPr marL="0" indent="0" algn="just">
              <a:buNone/>
            </a:pPr>
            <a:r>
              <a:rPr lang="en-US" b="1" dirty="0"/>
              <a:t>2. Communication Cycle (Process) </a:t>
            </a:r>
            <a:endParaRPr lang="en-US" dirty="0"/>
          </a:p>
          <a:p>
            <a:pPr algn="just"/>
            <a:r>
              <a:rPr lang="en-US" dirty="0"/>
              <a:t> Communication Cycle is the process by which a message is sent by one individual and it passes through a chain of recipients. The timings and effectiveness of a communication cycle is based on how long it takes for feedback to be received by the initial sender </a:t>
            </a:r>
          </a:p>
          <a:p>
            <a:pPr algn="just"/>
            <a:r>
              <a:rPr lang="en-US" b="1" dirty="0" smtClean="0"/>
              <a:t>Sender</a:t>
            </a:r>
            <a:r>
              <a:rPr lang="en-US" b="1" dirty="0"/>
              <a:t>: </a:t>
            </a:r>
            <a:r>
              <a:rPr lang="en-US" dirty="0"/>
              <a:t>the person or entity originating the communication </a:t>
            </a:r>
          </a:p>
          <a:p>
            <a:pPr algn="just"/>
            <a:r>
              <a:rPr lang="en-US" b="1" dirty="0" smtClean="0"/>
              <a:t>Message</a:t>
            </a:r>
            <a:r>
              <a:rPr lang="en-US" b="1" dirty="0"/>
              <a:t>: </a:t>
            </a:r>
            <a:r>
              <a:rPr lang="en-US" dirty="0"/>
              <a:t>the information that the sender wishes to convey </a:t>
            </a:r>
          </a:p>
          <a:p>
            <a:pPr algn="just"/>
            <a:r>
              <a:rPr lang="en-US" b="1" dirty="0" smtClean="0"/>
              <a:t>Encoding</a:t>
            </a:r>
            <a:r>
              <a:rPr lang="en-US" b="1" dirty="0"/>
              <a:t>: </a:t>
            </a:r>
            <a:r>
              <a:rPr lang="en-US" dirty="0"/>
              <a:t>how the sender chooses to bring the message into a form appropriate for sending </a:t>
            </a:r>
          </a:p>
          <a:p>
            <a:pPr algn="just"/>
            <a:r>
              <a:rPr lang="en-US" b="1" dirty="0" smtClean="0"/>
              <a:t>Channel</a:t>
            </a:r>
            <a:r>
              <a:rPr lang="en-US" b="1" dirty="0"/>
              <a:t>: </a:t>
            </a:r>
            <a:r>
              <a:rPr lang="en-US" dirty="0"/>
              <a:t>the means by which the message is sent </a:t>
            </a:r>
          </a:p>
          <a:p>
            <a:pPr algn="just"/>
            <a:r>
              <a:rPr lang="en-US" b="1" dirty="0" smtClean="0"/>
              <a:t>Receiver</a:t>
            </a:r>
            <a:r>
              <a:rPr lang="en-US" b="1" dirty="0"/>
              <a:t>: </a:t>
            </a:r>
            <a:r>
              <a:rPr lang="en-US" dirty="0"/>
              <a:t>the person or entity to whom the message is sent </a:t>
            </a:r>
          </a:p>
          <a:p>
            <a:pPr algn="just"/>
            <a:r>
              <a:rPr lang="en-US" b="1" dirty="0" smtClean="0"/>
              <a:t>Decoding</a:t>
            </a:r>
            <a:r>
              <a:rPr lang="en-US" b="1" dirty="0"/>
              <a:t>: </a:t>
            </a:r>
            <a:r>
              <a:rPr lang="en-US" dirty="0"/>
              <a:t>how the receiver interprets and understands the message </a:t>
            </a:r>
          </a:p>
          <a:p>
            <a:pPr algn="just"/>
            <a:r>
              <a:rPr lang="en-US" b="1" dirty="0" smtClean="0"/>
              <a:t>Feedback</a:t>
            </a:r>
            <a:r>
              <a:rPr lang="en-US" b="1" dirty="0"/>
              <a:t>: </a:t>
            </a:r>
            <a:r>
              <a:rPr lang="en-US" dirty="0"/>
              <a:t>the receiver's response to the message</a:t>
            </a:r>
          </a:p>
          <a:p>
            <a:pPr marL="0" indent="0" algn="just">
              <a:buNone/>
            </a:pPr>
            <a:endParaRPr lang="en-US" dirty="0"/>
          </a:p>
        </p:txBody>
      </p:sp>
    </p:spTree>
    <p:extLst>
      <p:ext uri="{BB962C8B-B14F-4D97-AF65-F5344CB8AC3E}">
        <p14:creationId xmlns:p14="http://schemas.microsoft.com/office/powerpoint/2010/main" val="19793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92628" y="1"/>
            <a:ext cx="9897037" cy="3200400"/>
          </a:xfrm>
          <a:prstGeom prst="rect">
            <a:avLst/>
          </a:prstGeom>
        </p:spPr>
      </p:pic>
      <p:sp>
        <p:nvSpPr>
          <p:cNvPr id="7" name="Rectangle 6"/>
          <p:cNvSpPr/>
          <p:nvPr/>
        </p:nvSpPr>
        <p:spPr>
          <a:xfrm>
            <a:off x="95794" y="3056710"/>
            <a:ext cx="11778343" cy="3477875"/>
          </a:xfrm>
          <a:prstGeom prst="rect">
            <a:avLst/>
          </a:prstGeom>
        </p:spPr>
        <p:txBody>
          <a:bodyPr wrap="square">
            <a:spAutoFit/>
          </a:bodyPr>
          <a:lstStyle/>
          <a:p>
            <a:pPr algn="just"/>
            <a:r>
              <a:rPr lang="en-US" sz="2000" dirty="0">
                <a:latin typeface="BookmanOldStyle"/>
              </a:rPr>
              <a:t>A noun is a word for a person, place, thing, </a:t>
            </a:r>
            <a:r>
              <a:rPr lang="en-US" sz="2000" dirty="0" smtClean="0">
                <a:latin typeface="BookmanOldStyle"/>
              </a:rPr>
              <a:t>or idea</a:t>
            </a:r>
            <a:r>
              <a:rPr lang="en-US" sz="2000" dirty="0">
                <a:latin typeface="BookmanOldStyle"/>
              </a:rPr>
              <a:t>. Nouns are often used with an article (</a:t>
            </a:r>
            <a:r>
              <a:rPr lang="en-US" sz="2000" i="1" dirty="0">
                <a:latin typeface="BookmanOldStyle-Italic"/>
              </a:rPr>
              <a:t>the</a:t>
            </a:r>
            <a:r>
              <a:rPr lang="en-US" sz="2000" dirty="0">
                <a:latin typeface="BookmanOldStyle"/>
              </a:rPr>
              <a:t>, </a:t>
            </a:r>
            <a:r>
              <a:rPr lang="en-US" sz="2000" i="1" dirty="0">
                <a:latin typeface="BookmanOldStyle-Italic"/>
              </a:rPr>
              <a:t>a</a:t>
            </a:r>
            <a:r>
              <a:rPr lang="en-US" sz="2000" dirty="0">
                <a:latin typeface="BookmanOldStyle"/>
              </a:rPr>
              <a:t>, </a:t>
            </a:r>
            <a:r>
              <a:rPr lang="en-US" sz="2000" i="1" dirty="0">
                <a:latin typeface="BookmanOldStyle-Italic"/>
              </a:rPr>
              <a:t>an</a:t>
            </a:r>
            <a:r>
              <a:rPr lang="en-US" sz="2000" dirty="0" smtClean="0">
                <a:latin typeface="BookmanOldStyle"/>
              </a:rPr>
              <a:t>), but </a:t>
            </a:r>
            <a:r>
              <a:rPr lang="en-US" sz="2000" dirty="0">
                <a:latin typeface="BookmanOldStyle"/>
              </a:rPr>
              <a:t>not always. </a:t>
            </a:r>
            <a:endParaRPr lang="en-US" sz="2000" dirty="0" smtClean="0">
              <a:latin typeface="BookmanOldStyle"/>
            </a:endParaRPr>
          </a:p>
          <a:p>
            <a:pPr algn="just"/>
            <a:r>
              <a:rPr lang="en-US" sz="2000" dirty="0" smtClean="0">
                <a:latin typeface="BookmanOldStyle"/>
              </a:rPr>
              <a:t>A </a:t>
            </a:r>
            <a:r>
              <a:rPr lang="en-US" sz="2000" dirty="0">
                <a:latin typeface="BookmanOldStyle"/>
              </a:rPr>
              <a:t>pronoun is a word used in place </a:t>
            </a:r>
            <a:r>
              <a:rPr lang="en-US" sz="2000" dirty="0" smtClean="0">
                <a:latin typeface="BookmanOldStyle"/>
              </a:rPr>
              <a:t>of a </a:t>
            </a:r>
            <a:r>
              <a:rPr lang="en-US" sz="2000" dirty="0">
                <a:latin typeface="BookmanOldStyle"/>
              </a:rPr>
              <a:t>noun</a:t>
            </a:r>
            <a:r>
              <a:rPr lang="en-US" sz="2000" dirty="0" smtClean="0">
                <a:latin typeface="BookmanOldStyle"/>
              </a:rPr>
              <a:t>.</a:t>
            </a:r>
          </a:p>
          <a:p>
            <a:pPr algn="just"/>
            <a:r>
              <a:rPr lang="en-US" sz="2000" dirty="0" smtClean="0">
                <a:latin typeface="BookmanOldStyle"/>
              </a:rPr>
              <a:t>A </a:t>
            </a:r>
            <a:r>
              <a:rPr lang="en-US" sz="2000" dirty="0">
                <a:latin typeface="BookmanOldStyle"/>
              </a:rPr>
              <a:t>verb expresses action or being. </a:t>
            </a:r>
            <a:endParaRPr lang="en-US" sz="2000" dirty="0" smtClean="0">
              <a:latin typeface="BookmanOldStyle"/>
            </a:endParaRPr>
          </a:p>
          <a:p>
            <a:pPr algn="just"/>
            <a:r>
              <a:rPr lang="en-US" sz="2000" dirty="0" smtClean="0">
                <a:latin typeface="BookmanOldStyle"/>
              </a:rPr>
              <a:t>An adjective modifies </a:t>
            </a:r>
            <a:r>
              <a:rPr lang="en-US" sz="2000" dirty="0">
                <a:latin typeface="BookmanOldStyle"/>
              </a:rPr>
              <a:t>or describes a noun or pronoun. </a:t>
            </a:r>
            <a:endParaRPr lang="en-US" sz="2000" dirty="0" smtClean="0">
              <a:latin typeface="BookmanOldStyle"/>
            </a:endParaRPr>
          </a:p>
          <a:p>
            <a:pPr algn="just"/>
            <a:r>
              <a:rPr lang="en-US" sz="2000" dirty="0" smtClean="0">
                <a:latin typeface="BookmanOldStyle"/>
              </a:rPr>
              <a:t>An adverb modifies </a:t>
            </a:r>
            <a:r>
              <a:rPr lang="en-US" sz="2000" dirty="0">
                <a:latin typeface="BookmanOldStyle"/>
              </a:rPr>
              <a:t>or describes a verb, an adjective, or </a:t>
            </a:r>
            <a:r>
              <a:rPr lang="en-US" sz="2000" dirty="0" smtClean="0">
                <a:latin typeface="BookmanOldStyle"/>
              </a:rPr>
              <a:t>another adverb</a:t>
            </a:r>
            <a:r>
              <a:rPr lang="en-US" sz="2000" dirty="0">
                <a:latin typeface="BookmanOldStyle"/>
              </a:rPr>
              <a:t>. </a:t>
            </a:r>
            <a:endParaRPr lang="en-US" sz="2000" dirty="0" smtClean="0">
              <a:latin typeface="BookmanOldStyle"/>
            </a:endParaRPr>
          </a:p>
          <a:p>
            <a:pPr algn="just"/>
            <a:r>
              <a:rPr lang="en-US" sz="2000" dirty="0" smtClean="0">
                <a:latin typeface="BookmanOldStyle"/>
              </a:rPr>
              <a:t>A </a:t>
            </a:r>
            <a:r>
              <a:rPr lang="en-US" sz="2000" dirty="0">
                <a:latin typeface="BookmanOldStyle"/>
              </a:rPr>
              <a:t>preposition is a word placed before a </a:t>
            </a:r>
            <a:r>
              <a:rPr lang="en-US" sz="2000" dirty="0" smtClean="0">
                <a:latin typeface="BookmanOldStyle"/>
              </a:rPr>
              <a:t>noun or </a:t>
            </a:r>
            <a:r>
              <a:rPr lang="en-US" sz="2000" dirty="0">
                <a:latin typeface="BookmanOldStyle"/>
              </a:rPr>
              <a:t>pronoun to form a phrase modifying another </a:t>
            </a:r>
            <a:r>
              <a:rPr lang="en-US" sz="2000" dirty="0" smtClean="0">
                <a:latin typeface="BookmanOldStyle"/>
              </a:rPr>
              <a:t>word in </a:t>
            </a:r>
            <a:r>
              <a:rPr lang="en-US" sz="2000" dirty="0">
                <a:latin typeface="BookmanOldStyle"/>
              </a:rPr>
              <a:t>the sentence. </a:t>
            </a:r>
            <a:endParaRPr lang="en-US" sz="2000" dirty="0" smtClean="0">
              <a:latin typeface="BookmanOldStyle"/>
            </a:endParaRPr>
          </a:p>
          <a:p>
            <a:pPr algn="just"/>
            <a:r>
              <a:rPr lang="en-US" sz="2000" dirty="0" smtClean="0">
                <a:latin typeface="BookmanOldStyle"/>
              </a:rPr>
              <a:t>A </a:t>
            </a:r>
            <a:r>
              <a:rPr lang="en-US" sz="2000" dirty="0">
                <a:latin typeface="BookmanOldStyle"/>
              </a:rPr>
              <a:t>conjunction joins words, phrases</a:t>
            </a:r>
            <a:r>
              <a:rPr lang="en-US" sz="2000" dirty="0" smtClean="0">
                <a:latin typeface="BookmanOldStyle"/>
              </a:rPr>
              <a:t>, or </a:t>
            </a:r>
            <a:r>
              <a:rPr lang="en-US" sz="2000" dirty="0">
                <a:latin typeface="BookmanOldStyle"/>
              </a:rPr>
              <a:t>clauses. </a:t>
            </a:r>
            <a:endParaRPr lang="en-US" sz="2000" dirty="0" smtClean="0">
              <a:latin typeface="BookmanOldStyle"/>
            </a:endParaRPr>
          </a:p>
          <a:p>
            <a:pPr algn="just"/>
            <a:r>
              <a:rPr lang="en-US" sz="2000" dirty="0" smtClean="0">
                <a:latin typeface="BookmanOldStyle"/>
              </a:rPr>
              <a:t>An </a:t>
            </a:r>
            <a:r>
              <a:rPr lang="en-US" sz="2000" dirty="0">
                <a:latin typeface="BookmanOldStyle"/>
              </a:rPr>
              <a:t>interjection is a word used to </a:t>
            </a:r>
            <a:r>
              <a:rPr lang="en-US" sz="2000" dirty="0" smtClean="0">
                <a:latin typeface="BookmanOldStyle"/>
              </a:rPr>
              <a:t>express emotion</a:t>
            </a:r>
            <a:r>
              <a:rPr lang="en-US" sz="2000" dirty="0">
                <a:latin typeface="BookmanOldStyle"/>
              </a:rPr>
              <a:t>. You should be able to use these parts of </a:t>
            </a:r>
            <a:r>
              <a:rPr lang="en-US" sz="2000" dirty="0" smtClean="0">
                <a:latin typeface="BookmanOldStyle"/>
              </a:rPr>
              <a:t>the speech </a:t>
            </a:r>
            <a:r>
              <a:rPr lang="en-US" sz="2000" dirty="0">
                <a:latin typeface="BookmanOldStyle"/>
              </a:rPr>
              <a:t>in making sentences</a:t>
            </a:r>
            <a:r>
              <a:rPr lang="en-US" sz="2000" dirty="0" smtClean="0">
                <a:latin typeface="BookmanOldStyle"/>
              </a:rPr>
              <a:t>. </a:t>
            </a:r>
            <a:endParaRPr lang="en-US" sz="2000" dirty="0">
              <a:latin typeface="BookmanOldStyle"/>
            </a:endParaRPr>
          </a:p>
        </p:txBody>
      </p:sp>
    </p:spTree>
    <p:extLst>
      <p:ext uri="{BB962C8B-B14F-4D97-AF65-F5344CB8AC3E}">
        <p14:creationId xmlns:p14="http://schemas.microsoft.com/office/powerpoint/2010/main" val="2272026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69" y="0"/>
            <a:ext cx="10515600" cy="1325563"/>
          </a:xfrm>
        </p:spPr>
        <p:txBody>
          <a:bodyPr/>
          <a:lstStyle/>
          <a:p>
            <a:r>
              <a:rPr lang="en-US" b="1" dirty="0" smtClean="0"/>
              <a:t>4. Paragraphs</a:t>
            </a:r>
            <a:endParaRPr lang="en-US" b="1" dirty="0"/>
          </a:p>
        </p:txBody>
      </p:sp>
      <p:sp>
        <p:nvSpPr>
          <p:cNvPr id="3" name="Content Placeholder 2"/>
          <p:cNvSpPr>
            <a:spLocks noGrp="1"/>
          </p:cNvSpPr>
          <p:nvPr>
            <p:ph idx="1"/>
          </p:nvPr>
        </p:nvSpPr>
        <p:spPr>
          <a:xfrm>
            <a:off x="263435" y="1076733"/>
            <a:ext cx="10515600" cy="4351338"/>
          </a:xfrm>
        </p:spPr>
        <p:txBody>
          <a:bodyPr>
            <a:normAutofit/>
          </a:bodyPr>
          <a:lstStyle/>
          <a:p>
            <a:pPr algn="just"/>
            <a:r>
              <a:rPr lang="en-US" dirty="0"/>
              <a:t>A group of </a:t>
            </a:r>
            <a:r>
              <a:rPr lang="en-US" dirty="0" smtClean="0"/>
              <a:t>sentences forms </a:t>
            </a:r>
            <a:r>
              <a:rPr lang="en-US" dirty="0"/>
              <a:t>a paragraph. While writing a paragraph, </a:t>
            </a:r>
            <a:r>
              <a:rPr lang="en-US" dirty="0" smtClean="0"/>
              <a:t>make sure </a:t>
            </a:r>
            <a:r>
              <a:rPr lang="en-US" dirty="0"/>
              <a:t>the sentences have a common idea</a:t>
            </a:r>
            <a:r>
              <a:rPr lang="en-US" dirty="0" smtClean="0"/>
              <a:t>.</a:t>
            </a:r>
          </a:p>
          <a:p>
            <a:pPr algn="just"/>
            <a:r>
              <a:rPr lang="en-US" dirty="0"/>
              <a:t>When </a:t>
            </a:r>
            <a:r>
              <a:rPr lang="en-US" dirty="0" smtClean="0"/>
              <a:t>you want </a:t>
            </a:r>
            <a:r>
              <a:rPr lang="en-US" dirty="0"/>
              <a:t>to write about a different idea, make a </a:t>
            </a:r>
            <a:r>
              <a:rPr lang="en-US" dirty="0" smtClean="0"/>
              <a:t>new  paragraph</a:t>
            </a:r>
            <a:r>
              <a:rPr lang="en-US" dirty="0"/>
              <a:t>. For example, if you are writing about </a:t>
            </a:r>
            <a:r>
              <a:rPr lang="en-US" dirty="0" smtClean="0"/>
              <a:t>your school</a:t>
            </a:r>
            <a:r>
              <a:rPr lang="en-US" dirty="0"/>
              <a:t>, the first paragraph can be of sentences </a:t>
            </a:r>
            <a:r>
              <a:rPr lang="en-US" dirty="0" smtClean="0"/>
              <a:t>about the </a:t>
            </a:r>
            <a:r>
              <a:rPr lang="en-US" dirty="0"/>
              <a:t>name, location, size and other such details. In </a:t>
            </a:r>
            <a:r>
              <a:rPr lang="en-US" dirty="0" smtClean="0"/>
              <a:t>the next </a:t>
            </a:r>
            <a:r>
              <a:rPr lang="en-US" dirty="0"/>
              <a:t>paragraph you can use sentences to describe </a:t>
            </a:r>
            <a:r>
              <a:rPr lang="en-US" dirty="0" smtClean="0"/>
              <a:t>what you </a:t>
            </a:r>
            <a:r>
              <a:rPr lang="en-US" dirty="0"/>
              <a:t>like about your school.</a:t>
            </a:r>
          </a:p>
        </p:txBody>
      </p:sp>
    </p:spTree>
    <p:extLst>
      <p:ext uri="{BB962C8B-B14F-4D97-AF65-F5344CB8AC3E}">
        <p14:creationId xmlns:p14="http://schemas.microsoft.com/office/powerpoint/2010/main" val="3795456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3885" y="531494"/>
            <a:ext cx="10738304" cy="5412105"/>
          </a:xfrm>
          <a:prstGeom prst="rect">
            <a:avLst/>
          </a:prstGeom>
        </p:spPr>
      </p:pic>
    </p:spTree>
    <p:extLst>
      <p:ext uri="{BB962C8B-B14F-4D97-AF65-F5344CB8AC3E}">
        <p14:creationId xmlns:p14="http://schemas.microsoft.com/office/powerpoint/2010/main" val="42975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26928" y="645470"/>
            <a:ext cx="8626969" cy="5434355"/>
          </a:xfrm>
          <a:prstGeom prst="rect">
            <a:avLst/>
          </a:prstGeom>
        </p:spPr>
      </p:pic>
    </p:spTree>
    <p:extLst>
      <p:ext uri="{BB962C8B-B14F-4D97-AF65-F5344CB8AC3E}">
        <p14:creationId xmlns:p14="http://schemas.microsoft.com/office/powerpoint/2010/main" val="889053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15"/>
            <a:ext cx="10515600" cy="923790"/>
          </a:xfrm>
        </p:spPr>
        <p:txBody>
          <a:bodyPr/>
          <a:lstStyle/>
          <a:p>
            <a:r>
              <a:rPr lang="en-US" dirty="0" smtClean="0"/>
              <a:t>Communication styles</a:t>
            </a:r>
            <a:endParaRPr lang="en-US" dirty="0"/>
          </a:p>
        </p:txBody>
      </p:sp>
      <p:sp>
        <p:nvSpPr>
          <p:cNvPr id="3" name="Content Placeholder 2"/>
          <p:cNvSpPr>
            <a:spLocks noGrp="1"/>
          </p:cNvSpPr>
          <p:nvPr>
            <p:ph idx="1"/>
          </p:nvPr>
        </p:nvSpPr>
        <p:spPr>
          <a:xfrm>
            <a:off x="130629" y="796835"/>
            <a:ext cx="11456125" cy="5839096"/>
          </a:xfrm>
        </p:spPr>
        <p:txBody>
          <a:bodyPr>
            <a:normAutofit fontScale="70000" lnSpcReduction="20000"/>
          </a:bodyPr>
          <a:lstStyle/>
          <a:p>
            <a:pPr marL="0" indent="0" algn="just">
              <a:buNone/>
            </a:pPr>
            <a:r>
              <a:rPr lang="en-US" b="1" dirty="0" smtClean="0"/>
              <a:t>There </a:t>
            </a:r>
            <a:r>
              <a:rPr lang="en-US" b="1" dirty="0"/>
              <a:t>are four main categories or communication styles including verbal, non-verbal, written and visual. </a:t>
            </a:r>
            <a:endParaRPr lang="en-US" dirty="0"/>
          </a:p>
          <a:p>
            <a:pPr marL="0" indent="0" algn="just">
              <a:buNone/>
            </a:pPr>
            <a:r>
              <a:rPr lang="en-US" b="1" u="sng" dirty="0" smtClean="0"/>
              <a:t>Verbal</a:t>
            </a:r>
            <a:r>
              <a:rPr lang="en-US" b="1" dirty="0" smtClean="0"/>
              <a:t> </a:t>
            </a:r>
            <a:endParaRPr lang="en-US" dirty="0"/>
          </a:p>
          <a:p>
            <a:pPr algn="just"/>
            <a:r>
              <a:rPr lang="en-US" dirty="0"/>
              <a:t>Verbal communication is the use of language to transfer information through speaking or sign language. </a:t>
            </a:r>
            <a:endParaRPr lang="en-US" dirty="0" smtClean="0"/>
          </a:p>
          <a:p>
            <a:pPr algn="just"/>
            <a:r>
              <a:rPr lang="en-US" dirty="0" smtClean="0"/>
              <a:t>It </a:t>
            </a:r>
            <a:r>
              <a:rPr lang="en-US" dirty="0"/>
              <a:t>is one of the most common types, often used during presentations, video conferences and phone calls, meetings and one-on-one conversations. </a:t>
            </a:r>
            <a:endParaRPr lang="en-US" dirty="0" smtClean="0"/>
          </a:p>
          <a:p>
            <a:pPr algn="just"/>
            <a:r>
              <a:rPr lang="en-US" dirty="0" smtClean="0"/>
              <a:t>Verbal </a:t>
            </a:r>
            <a:r>
              <a:rPr lang="en-US" dirty="0"/>
              <a:t>communication is important because it is efficient. It can be helpful to support verbal communication with both non-verbal and written communication</a:t>
            </a:r>
            <a:r>
              <a:rPr lang="en-US" b="1" dirty="0" smtClean="0"/>
              <a:t>.</a:t>
            </a:r>
          </a:p>
          <a:p>
            <a:pPr marL="0" indent="0" algn="just">
              <a:buNone/>
            </a:pPr>
            <a:r>
              <a:rPr lang="en-US" b="1" dirty="0" smtClean="0"/>
              <a:t>2. </a:t>
            </a:r>
            <a:r>
              <a:rPr lang="en-US" b="1" dirty="0"/>
              <a:t>Non-verbal </a:t>
            </a:r>
            <a:endParaRPr lang="en-US" dirty="0"/>
          </a:p>
          <a:p>
            <a:pPr algn="just"/>
            <a:r>
              <a:rPr lang="en-US" dirty="0"/>
              <a:t>Nonverbal communication is the use of body language, gestures and facial expressions to convey information to others. It can be used both intentionally and unintentionally. </a:t>
            </a:r>
          </a:p>
          <a:p>
            <a:pPr algn="just"/>
            <a:r>
              <a:rPr lang="en-US" dirty="0"/>
              <a:t>Non-verbal communication is helpful when trying to understand others’ thoughts and feelings. </a:t>
            </a:r>
          </a:p>
          <a:p>
            <a:pPr marL="0" indent="0" algn="just">
              <a:buNone/>
            </a:pPr>
            <a:r>
              <a:rPr lang="en-US" b="1" dirty="0" smtClean="0"/>
              <a:t>3. Visual- </a:t>
            </a:r>
            <a:r>
              <a:rPr lang="en-US" dirty="0"/>
              <a:t>Visual communication is the act of using photographs, videos, art, drawings, sketches, charts and graphs to convey information. Visuals are often used as an aid during presentations to provide helpful context alongside written and/or verbal communication. Since people have different learning styles, visual communication might be more helpful for some to consume ideas and information.. </a:t>
            </a:r>
            <a:endParaRPr lang="en-US" dirty="0" smtClean="0"/>
          </a:p>
          <a:p>
            <a:pPr marL="0" indent="0" algn="just">
              <a:buNone/>
            </a:pPr>
            <a:r>
              <a:rPr lang="en-US" b="1" dirty="0" smtClean="0"/>
              <a:t>4 . Written </a:t>
            </a:r>
            <a:endParaRPr lang="en-US" dirty="0"/>
          </a:p>
          <a:p>
            <a:pPr algn="just"/>
            <a:r>
              <a:rPr lang="en-US" dirty="0"/>
              <a:t>Written communication is the act of writing, typing or printing symbols like letters and numbers to convey information. It is helpful because it provides a record of information for reference. Writing is commonly used to share information through books, pamphlets, blogs, letters, memos and more. Emails and chats are a common form of written communication in the workplace.</a:t>
            </a:r>
          </a:p>
        </p:txBody>
      </p:sp>
    </p:spTree>
    <p:extLst>
      <p:ext uri="{BB962C8B-B14F-4D97-AF65-F5344CB8AC3E}">
        <p14:creationId xmlns:p14="http://schemas.microsoft.com/office/powerpoint/2010/main" val="4049815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22870" y="642846"/>
            <a:ext cx="8287336" cy="6086172"/>
          </a:xfrm>
          <a:prstGeom prst="rect">
            <a:avLst/>
          </a:prstGeom>
        </p:spPr>
      </p:pic>
    </p:spTree>
    <p:extLst>
      <p:ext uri="{BB962C8B-B14F-4D97-AF65-F5344CB8AC3E}">
        <p14:creationId xmlns:p14="http://schemas.microsoft.com/office/powerpoint/2010/main" val="3308035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119"/>
            <a:ext cx="10515600" cy="1032601"/>
          </a:xfrm>
        </p:spPr>
        <p:txBody>
          <a:bodyPr>
            <a:normAutofit fontScale="90000"/>
          </a:bodyPr>
          <a:lstStyle/>
          <a:p>
            <a:r>
              <a:rPr lang="en-US" dirty="0"/>
              <a:t>Advantages of Written Communication: </a:t>
            </a:r>
            <a:br>
              <a:rPr lang="en-US" dirty="0"/>
            </a:br>
            <a:endParaRPr lang="en-US" dirty="0"/>
          </a:p>
        </p:txBody>
      </p:sp>
      <p:sp>
        <p:nvSpPr>
          <p:cNvPr id="3" name="Content Placeholder 2"/>
          <p:cNvSpPr>
            <a:spLocks noGrp="1"/>
          </p:cNvSpPr>
          <p:nvPr>
            <p:ph idx="1"/>
          </p:nvPr>
        </p:nvSpPr>
        <p:spPr>
          <a:xfrm>
            <a:off x="185057" y="832847"/>
            <a:ext cx="11715206" cy="5763895"/>
          </a:xfrm>
        </p:spPr>
        <p:txBody>
          <a:bodyPr>
            <a:normAutofit fontScale="70000" lnSpcReduction="20000"/>
          </a:bodyPr>
          <a:lstStyle/>
          <a:p>
            <a:pPr algn="just"/>
            <a:r>
              <a:rPr lang="en-US" dirty="0" smtClean="0"/>
              <a:t>The </a:t>
            </a:r>
            <a:r>
              <a:rPr lang="en-US" dirty="0"/>
              <a:t>major advantages of written communication are listed below: </a:t>
            </a:r>
            <a:endParaRPr lang="en-US" dirty="0" smtClean="0"/>
          </a:p>
          <a:p>
            <a:pPr marL="0" indent="0" algn="just">
              <a:buNone/>
            </a:pPr>
            <a:r>
              <a:rPr lang="en-US" b="1" dirty="0" smtClean="0"/>
              <a:t>1</a:t>
            </a:r>
            <a:r>
              <a:rPr lang="en-US" b="1" dirty="0"/>
              <a:t>. A Permanent Record: </a:t>
            </a:r>
            <a:endParaRPr lang="en-US" dirty="0"/>
          </a:p>
          <a:p>
            <a:pPr algn="just"/>
            <a:r>
              <a:rPr lang="en-US" dirty="0"/>
              <a:t>A written communication helps to maintain a permanent record of the information exchanged or shared. </a:t>
            </a:r>
          </a:p>
          <a:p>
            <a:pPr marL="0" indent="0" algn="just">
              <a:buNone/>
            </a:pPr>
            <a:r>
              <a:rPr lang="en-US" b="1" dirty="0" smtClean="0"/>
              <a:t>2</a:t>
            </a:r>
            <a:r>
              <a:rPr lang="en-US" b="1" dirty="0"/>
              <a:t>. Meticulous Presentation: </a:t>
            </a:r>
            <a:endParaRPr lang="en-US" dirty="0"/>
          </a:p>
          <a:p>
            <a:pPr algn="just"/>
            <a:r>
              <a:rPr lang="en-US" dirty="0"/>
              <a:t>As a written document is a permanent record, people are very cautious to fulfil all the writing requisites to make the writing perceivable at the other end. Thus, every document curated covers all major information pointers necessary to be communicated. </a:t>
            </a:r>
            <a:endParaRPr lang="en-US" dirty="0" smtClean="0"/>
          </a:p>
          <a:p>
            <a:pPr marL="0" indent="0">
              <a:buNone/>
            </a:pPr>
            <a:r>
              <a:rPr lang="en-US" b="1" dirty="0" smtClean="0"/>
              <a:t>3. Easy Circulation: </a:t>
            </a:r>
            <a:endParaRPr lang="en-US" dirty="0" smtClean="0"/>
          </a:p>
          <a:p>
            <a:r>
              <a:rPr lang="en-US" dirty="0" smtClean="0"/>
              <a:t>A </a:t>
            </a:r>
            <a:r>
              <a:rPr lang="en-US" dirty="0"/>
              <a:t>written document can easily be circulated in an </a:t>
            </a:r>
            <a:r>
              <a:rPr lang="en-US" dirty="0" err="1"/>
              <a:t>organisation</a:t>
            </a:r>
            <a:r>
              <a:rPr lang="en-US" dirty="0"/>
              <a:t>, unlike the oral communication medium. Thus, this attribute of written communication comes handy in equipping the masses with the necessary information. </a:t>
            </a:r>
          </a:p>
          <a:p>
            <a:pPr marL="0" indent="0">
              <a:buNone/>
            </a:pPr>
            <a:r>
              <a:rPr lang="en-US" b="1" dirty="0" smtClean="0"/>
              <a:t>4</a:t>
            </a:r>
            <a:r>
              <a:rPr lang="en-US" b="1" dirty="0"/>
              <a:t>. Suitable for Statistical Data: </a:t>
            </a:r>
            <a:endParaRPr lang="en-US" dirty="0"/>
          </a:p>
          <a:p>
            <a:r>
              <a:rPr lang="en-US" dirty="0"/>
              <a:t>Statistical charts and figures are difficult to be interpreted verbally, thus, circulating a document allow people to examine such intrinsic detail with ease. </a:t>
            </a:r>
            <a:endParaRPr lang="en-US" dirty="0" smtClean="0"/>
          </a:p>
          <a:p>
            <a:pPr marL="0" indent="0">
              <a:buNone/>
            </a:pPr>
            <a:r>
              <a:rPr lang="en-US" b="1" dirty="0" smtClean="0"/>
              <a:t>5. Promotes Goodwill: </a:t>
            </a:r>
            <a:endParaRPr lang="en-US" dirty="0" smtClean="0"/>
          </a:p>
          <a:p>
            <a:r>
              <a:rPr lang="en-US" dirty="0" smtClean="0"/>
              <a:t>When </a:t>
            </a:r>
            <a:r>
              <a:rPr lang="en-US" dirty="0"/>
              <a:t>conducting business, a well-crafted written document speaks volumes about the competence of a particular </a:t>
            </a:r>
            <a:r>
              <a:rPr lang="en-US" dirty="0" smtClean="0"/>
              <a:t>organization. </a:t>
            </a:r>
            <a:r>
              <a:rPr lang="en-US" dirty="0"/>
              <a:t>Therefore, written communication helps to promote goodwill if performed wisely. </a:t>
            </a:r>
          </a:p>
          <a:p>
            <a:pPr marL="0" indent="0">
              <a:buNone/>
            </a:pPr>
            <a:endParaRPr lang="en-US" dirty="0"/>
          </a:p>
        </p:txBody>
      </p:sp>
    </p:spTree>
    <p:extLst>
      <p:ext uri="{BB962C8B-B14F-4D97-AF65-F5344CB8AC3E}">
        <p14:creationId xmlns:p14="http://schemas.microsoft.com/office/powerpoint/2010/main" val="1346183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Disadvantages of Written Communication: </a:t>
            </a:r>
            <a:r>
              <a:rPr lang="en-US" dirty="0"/>
              <a:t/>
            </a:r>
            <a:br>
              <a:rPr lang="en-US" dirty="0"/>
            </a:br>
            <a:endParaRPr lang="en-US" dirty="0"/>
          </a:p>
        </p:txBody>
      </p:sp>
      <p:sp>
        <p:nvSpPr>
          <p:cNvPr id="3" name="Content Placeholder 2"/>
          <p:cNvSpPr>
            <a:spLocks noGrp="1"/>
          </p:cNvSpPr>
          <p:nvPr>
            <p:ph idx="1"/>
          </p:nvPr>
        </p:nvSpPr>
        <p:spPr>
          <a:xfrm>
            <a:off x="354874" y="1159419"/>
            <a:ext cx="11532325" cy="5385072"/>
          </a:xfrm>
        </p:spPr>
        <p:txBody>
          <a:bodyPr>
            <a:normAutofit fontScale="77500" lnSpcReduction="20000"/>
          </a:bodyPr>
          <a:lstStyle/>
          <a:p>
            <a:pPr algn="just"/>
            <a:r>
              <a:rPr lang="en-US" dirty="0" smtClean="0"/>
              <a:t>The </a:t>
            </a:r>
            <a:r>
              <a:rPr lang="en-US" dirty="0"/>
              <a:t>main disadvantages encountered are: </a:t>
            </a:r>
          </a:p>
          <a:p>
            <a:pPr algn="just"/>
            <a:r>
              <a:rPr lang="en-US" b="1" dirty="0" smtClean="0"/>
              <a:t>1</a:t>
            </a:r>
            <a:r>
              <a:rPr lang="en-US" b="1" dirty="0"/>
              <a:t>. Time Consuming: </a:t>
            </a:r>
            <a:endParaRPr lang="en-US" dirty="0"/>
          </a:p>
          <a:p>
            <a:pPr algn="just"/>
            <a:r>
              <a:rPr lang="en-US" dirty="0"/>
              <a:t>In order to craft an impeccable piece of document, one has to invest an ample amount of time which is indeed difficult in constrained timelines. </a:t>
            </a:r>
          </a:p>
          <a:p>
            <a:pPr marL="0" indent="0" algn="just">
              <a:buNone/>
            </a:pPr>
            <a:r>
              <a:rPr lang="en-US" b="1" dirty="0" smtClean="0"/>
              <a:t>2</a:t>
            </a:r>
            <a:r>
              <a:rPr lang="en-US" b="1" dirty="0"/>
              <a:t>. Non-flexible: </a:t>
            </a:r>
            <a:endParaRPr lang="en-US" dirty="0"/>
          </a:p>
          <a:p>
            <a:pPr algn="just"/>
            <a:r>
              <a:rPr lang="en-US" dirty="0"/>
              <a:t>A written document cannot be altered once circulated. This makes written communication non-flexible as every written word is concrete and final </a:t>
            </a:r>
          </a:p>
          <a:p>
            <a:pPr marL="0" indent="0" algn="just">
              <a:buNone/>
            </a:pPr>
            <a:r>
              <a:rPr lang="en-US" b="1" dirty="0" smtClean="0"/>
              <a:t>3</a:t>
            </a:r>
            <a:r>
              <a:rPr lang="en-US" b="1" dirty="0"/>
              <a:t>. No Scope for Clarification: </a:t>
            </a:r>
            <a:endParaRPr lang="en-US" dirty="0"/>
          </a:p>
          <a:p>
            <a:pPr algn="just"/>
            <a:r>
              <a:rPr lang="en-US" dirty="0"/>
              <a:t>If the document is not curated keeping the less informed person’s mind-set in check, the details cannot be perceived by such people via the formulated written document. </a:t>
            </a:r>
          </a:p>
          <a:p>
            <a:pPr marL="0" indent="0" algn="just">
              <a:buNone/>
            </a:pPr>
            <a:r>
              <a:rPr lang="en-US" b="1" dirty="0" smtClean="0"/>
              <a:t>4</a:t>
            </a:r>
            <a:r>
              <a:rPr lang="en-US" b="1" dirty="0"/>
              <a:t>. Demands Writing Proficiency: </a:t>
            </a:r>
            <a:endParaRPr lang="en-US" dirty="0"/>
          </a:p>
          <a:p>
            <a:pPr algn="just"/>
            <a:r>
              <a:rPr lang="en-US" dirty="0"/>
              <a:t>In order to deliver the message adequately across the other end, one should have competencies in the writing sector. </a:t>
            </a:r>
          </a:p>
          <a:p>
            <a:pPr marL="0" indent="0" algn="just">
              <a:buNone/>
            </a:pPr>
            <a:r>
              <a:rPr lang="en-US" b="1" dirty="0" smtClean="0"/>
              <a:t>5</a:t>
            </a:r>
            <a:r>
              <a:rPr lang="en-US" b="1" dirty="0"/>
              <a:t>. Probability of Wrong Interpretation: </a:t>
            </a:r>
            <a:endParaRPr lang="en-US" dirty="0"/>
          </a:p>
          <a:p>
            <a:pPr algn="just"/>
            <a:r>
              <a:rPr lang="en-US" dirty="0"/>
              <a:t>If there are complex words or difficult sentences included in the writing document, one may interpret a wrong/no meaning out of it. Thus, in order to use written communication, one should make use of easy language. </a:t>
            </a:r>
          </a:p>
        </p:txBody>
      </p:sp>
    </p:spTree>
    <p:extLst>
      <p:ext uri="{BB962C8B-B14F-4D97-AF65-F5344CB8AC3E}">
        <p14:creationId xmlns:p14="http://schemas.microsoft.com/office/powerpoint/2010/main" val="191985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Non Verbal communication</a:t>
            </a:r>
            <a:endParaRPr lang="en-US" dirty="0"/>
          </a:p>
        </p:txBody>
      </p:sp>
      <p:sp>
        <p:nvSpPr>
          <p:cNvPr id="3" name="Content Placeholder 2"/>
          <p:cNvSpPr>
            <a:spLocks noGrp="1"/>
          </p:cNvSpPr>
          <p:nvPr>
            <p:ph idx="1"/>
          </p:nvPr>
        </p:nvSpPr>
        <p:spPr>
          <a:xfrm>
            <a:off x="302623" y="1146355"/>
            <a:ext cx="11388634" cy="5293633"/>
          </a:xfrm>
        </p:spPr>
        <p:txBody>
          <a:bodyPr>
            <a:normAutofit lnSpcReduction="10000"/>
          </a:bodyPr>
          <a:lstStyle/>
          <a:p>
            <a:pPr algn="just"/>
            <a:r>
              <a:rPr lang="en-US" b="1" dirty="0"/>
              <a:t>Body language </a:t>
            </a:r>
            <a:r>
              <a:rPr lang="en-US" dirty="0"/>
              <a:t>is an aspect of non -verbal communication where physical </a:t>
            </a:r>
            <a:r>
              <a:rPr lang="en-US" dirty="0" err="1"/>
              <a:t>behaviour</a:t>
            </a:r>
            <a:r>
              <a:rPr lang="en-US" dirty="0"/>
              <a:t> is used (as opposed to or in addition to words) to convey information. It’s important that our body language synergizes with our words. </a:t>
            </a:r>
            <a:endParaRPr lang="en-US" dirty="0" smtClean="0"/>
          </a:p>
          <a:p>
            <a:pPr marL="0" indent="0" algn="just">
              <a:buNone/>
            </a:pPr>
            <a:r>
              <a:rPr lang="en-US" b="1" dirty="0" smtClean="0"/>
              <a:t> </a:t>
            </a:r>
            <a:r>
              <a:rPr lang="en-US" b="1" dirty="0"/>
              <a:t>Body language includes: </a:t>
            </a:r>
            <a:endParaRPr lang="en-US" dirty="0"/>
          </a:p>
          <a:p>
            <a:pPr algn="just"/>
            <a:r>
              <a:rPr lang="en-US" dirty="0" smtClean="0"/>
              <a:t>Facial </a:t>
            </a:r>
            <a:r>
              <a:rPr lang="en-US" dirty="0"/>
              <a:t>expressions </a:t>
            </a:r>
          </a:p>
          <a:p>
            <a:pPr algn="just"/>
            <a:r>
              <a:rPr lang="en-US" dirty="0" smtClean="0"/>
              <a:t>Posture </a:t>
            </a:r>
            <a:endParaRPr lang="en-US" dirty="0"/>
          </a:p>
          <a:p>
            <a:pPr algn="just"/>
            <a:r>
              <a:rPr lang="en-US" dirty="0" smtClean="0"/>
              <a:t>Gestures </a:t>
            </a:r>
            <a:endParaRPr lang="en-US" dirty="0"/>
          </a:p>
          <a:p>
            <a:pPr algn="just"/>
            <a:r>
              <a:rPr lang="en-US" dirty="0" smtClean="0"/>
              <a:t>touch </a:t>
            </a:r>
          </a:p>
          <a:p>
            <a:pPr algn="just"/>
            <a:r>
              <a:rPr lang="en-US" dirty="0" smtClean="0"/>
              <a:t>The </a:t>
            </a:r>
            <a:r>
              <a:rPr lang="en-US" dirty="0"/>
              <a:t>use of space </a:t>
            </a:r>
          </a:p>
          <a:p>
            <a:pPr algn="just"/>
            <a:r>
              <a:rPr lang="en-US" dirty="0" smtClean="0"/>
              <a:t>Eye </a:t>
            </a:r>
            <a:r>
              <a:rPr lang="en-US" dirty="0"/>
              <a:t>movement </a:t>
            </a:r>
          </a:p>
          <a:p>
            <a:pPr algn="just"/>
            <a:r>
              <a:rPr lang="en-US" dirty="0"/>
              <a:t>It’s also known as </a:t>
            </a:r>
            <a:r>
              <a:rPr lang="en-US" b="1" dirty="0"/>
              <a:t>“kinesics”. </a:t>
            </a:r>
            <a:endParaRPr lang="en-US" dirty="0"/>
          </a:p>
        </p:txBody>
      </p:sp>
    </p:spTree>
    <p:extLst>
      <p:ext uri="{BB962C8B-B14F-4D97-AF65-F5344CB8AC3E}">
        <p14:creationId xmlns:p14="http://schemas.microsoft.com/office/powerpoint/2010/main" val="1807824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13915"/>
            <a:ext cx="11495314" cy="1325563"/>
          </a:xfrm>
        </p:spPr>
        <p:txBody>
          <a:bodyPr>
            <a:normAutofit/>
          </a:bodyPr>
          <a:lstStyle/>
          <a:p>
            <a:r>
              <a:rPr lang="en-US" sz="3200" b="1" dirty="0"/>
              <a:t>The Dos and Don’ts of non- verbal messages and body language </a:t>
            </a:r>
            <a:endParaRPr lang="en-US" sz="3200" dirty="0"/>
          </a:p>
        </p:txBody>
      </p:sp>
      <p:sp>
        <p:nvSpPr>
          <p:cNvPr id="3" name="Content Placeholder 2"/>
          <p:cNvSpPr>
            <a:spLocks noGrp="1"/>
          </p:cNvSpPr>
          <p:nvPr>
            <p:ph idx="1"/>
          </p:nvPr>
        </p:nvSpPr>
        <p:spPr>
          <a:xfrm>
            <a:off x="365760" y="1054916"/>
            <a:ext cx="5760719" cy="5280570"/>
          </a:xfrm>
          <a:ln>
            <a:solidFill>
              <a:schemeClr val="accent1"/>
            </a:solidFill>
          </a:ln>
        </p:spPr>
        <p:txBody>
          <a:bodyPr>
            <a:noAutofit/>
          </a:bodyPr>
          <a:lstStyle/>
          <a:p>
            <a:r>
              <a:rPr lang="en-US" sz="2400" b="1" dirty="0"/>
              <a:t>DOs </a:t>
            </a:r>
            <a:endParaRPr lang="en-US" sz="2400" dirty="0"/>
          </a:p>
          <a:p>
            <a:r>
              <a:rPr lang="en-US" sz="2400" dirty="0" smtClean="0"/>
              <a:t>Make </a:t>
            </a:r>
            <a:r>
              <a:rPr lang="en-US" sz="2400" dirty="0"/>
              <a:t>eye contact</a:t>
            </a:r>
            <a:r>
              <a:rPr lang="en-US" sz="2400" dirty="0" smtClean="0"/>
              <a:t>. </a:t>
            </a:r>
            <a:endParaRPr lang="en-US" sz="2400" dirty="0"/>
          </a:p>
          <a:p>
            <a:r>
              <a:rPr lang="en-US" sz="2400" dirty="0" smtClean="0"/>
              <a:t>Have </a:t>
            </a:r>
            <a:r>
              <a:rPr lang="en-US" sz="2400" dirty="0"/>
              <a:t>a firm handshake. </a:t>
            </a:r>
          </a:p>
          <a:p>
            <a:r>
              <a:rPr lang="en-US" sz="2400" dirty="0" smtClean="0"/>
              <a:t>Check </a:t>
            </a:r>
            <a:r>
              <a:rPr lang="en-US" sz="2400" dirty="0"/>
              <a:t>your facial expression</a:t>
            </a:r>
            <a:r>
              <a:rPr lang="en-US" sz="2400" dirty="0" smtClean="0"/>
              <a:t>.</a:t>
            </a:r>
            <a:endParaRPr lang="en-US" sz="2400" dirty="0"/>
          </a:p>
          <a:p>
            <a:r>
              <a:rPr lang="en-US" sz="2400" dirty="0" smtClean="0"/>
              <a:t>Be </a:t>
            </a:r>
            <a:r>
              <a:rPr lang="en-US" sz="2400" dirty="0"/>
              <a:t>natural with your </a:t>
            </a:r>
            <a:r>
              <a:rPr lang="en-US" sz="2400" dirty="0" smtClean="0"/>
              <a:t>gestures</a:t>
            </a:r>
            <a:endParaRPr lang="en-US" sz="2400" dirty="0"/>
          </a:p>
          <a:p>
            <a:r>
              <a:rPr lang="en-US" sz="2400" dirty="0" smtClean="0"/>
              <a:t>Maintain </a:t>
            </a:r>
            <a:r>
              <a:rPr lang="en-US" sz="2400" dirty="0"/>
              <a:t>a receptive posture</a:t>
            </a:r>
            <a:r>
              <a:rPr lang="en-US" sz="2400" dirty="0" smtClean="0"/>
              <a:t>.</a:t>
            </a:r>
          </a:p>
          <a:p>
            <a:r>
              <a:rPr lang="en-US" sz="2400" dirty="0" smtClean="0"/>
              <a:t>Refrain from sending mismatched  messages</a:t>
            </a:r>
          </a:p>
          <a:p>
            <a:r>
              <a:rPr lang="en-US" sz="2400" dirty="0" smtClean="0"/>
              <a:t>Watch </a:t>
            </a:r>
            <a:r>
              <a:rPr lang="en-US" sz="2400" dirty="0"/>
              <a:t>for actions that can be taken for defensiveness</a:t>
            </a:r>
            <a:r>
              <a:rPr lang="en-US" sz="2400" dirty="0" smtClean="0"/>
              <a:t>.</a:t>
            </a:r>
            <a:endParaRPr lang="en-US" sz="2400" dirty="0"/>
          </a:p>
          <a:p>
            <a:r>
              <a:rPr lang="en-US" sz="2400" dirty="0" smtClean="0"/>
              <a:t>Don't </a:t>
            </a:r>
            <a:r>
              <a:rPr lang="en-US" sz="2400" dirty="0"/>
              <a:t>appear disengaged. </a:t>
            </a:r>
          </a:p>
        </p:txBody>
      </p:sp>
      <p:sp>
        <p:nvSpPr>
          <p:cNvPr id="5" name="TextBox 4"/>
          <p:cNvSpPr txBox="1"/>
          <p:nvPr/>
        </p:nvSpPr>
        <p:spPr>
          <a:xfrm>
            <a:off x="6113417" y="1045423"/>
            <a:ext cx="5891349" cy="4154984"/>
          </a:xfrm>
          <a:prstGeom prst="rect">
            <a:avLst/>
          </a:prstGeom>
          <a:noFill/>
          <a:ln>
            <a:solidFill>
              <a:schemeClr val="accent1"/>
            </a:solidFill>
          </a:ln>
        </p:spPr>
        <p:txBody>
          <a:bodyPr wrap="square" rtlCol="0">
            <a:spAutoFit/>
          </a:bodyPr>
          <a:lstStyle/>
          <a:p>
            <a:r>
              <a:rPr lang="en-US" sz="2400" b="1" dirty="0"/>
              <a:t>Don’ts </a:t>
            </a:r>
          </a:p>
          <a:p>
            <a:r>
              <a:rPr lang="en-US" sz="2400" dirty="0"/>
              <a:t>• Rubbing your hands together during an important meet up </a:t>
            </a:r>
          </a:p>
          <a:p>
            <a:r>
              <a:rPr lang="en-US" sz="2400" dirty="0"/>
              <a:t>• Leaning back while meeting with a friend or close colleague. </a:t>
            </a:r>
          </a:p>
          <a:p>
            <a:r>
              <a:rPr lang="en-US" sz="2400" dirty="0"/>
              <a:t>• Crossing your arms during an interesting conversation. </a:t>
            </a:r>
          </a:p>
          <a:p>
            <a:r>
              <a:rPr lang="en-US" sz="2400" dirty="0"/>
              <a:t>• Not making eye contact. </a:t>
            </a:r>
          </a:p>
          <a:p>
            <a:r>
              <a:rPr lang="en-US" sz="2400" dirty="0"/>
              <a:t>• Making too much eye contact. </a:t>
            </a:r>
          </a:p>
          <a:p>
            <a:r>
              <a:rPr lang="en-US" sz="2400" dirty="0"/>
              <a:t>• Fidgeting. </a:t>
            </a:r>
          </a:p>
          <a:p>
            <a:r>
              <a:rPr lang="en-US" sz="2400" dirty="0"/>
              <a:t>• Touching your face too often. </a:t>
            </a:r>
          </a:p>
        </p:txBody>
      </p:sp>
    </p:spTree>
    <p:extLst>
      <p:ext uri="{BB962C8B-B14F-4D97-AF65-F5344CB8AC3E}">
        <p14:creationId xmlns:p14="http://schemas.microsoft.com/office/powerpoint/2010/main" val="3999703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2739</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BookmanOldStyle</vt:lpstr>
      <vt:lpstr>BookmanOldStyle-Italic</vt:lpstr>
      <vt:lpstr>Calibri</vt:lpstr>
      <vt:lpstr>Calibri Light</vt:lpstr>
      <vt:lpstr>Office Theme</vt:lpstr>
      <vt:lpstr>CLASS IX  ARTIFICIAL INTELLIGENCE PART A  1. Communication Skills </vt:lpstr>
      <vt:lpstr>PowerPoint Presentation</vt:lpstr>
      <vt:lpstr>PowerPoint Presentation</vt:lpstr>
      <vt:lpstr>Communication styles</vt:lpstr>
      <vt:lpstr>PowerPoint Presentation</vt:lpstr>
      <vt:lpstr>Advantages of Written Communication:  </vt:lpstr>
      <vt:lpstr>Disadvantages of Written Communication:  </vt:lpstr>
      <vt:lpstr>Non Verbal communication</vt:lpstr>
      <vt:lpstr>The Dos and Don’ts of non- verbal messages and body language </vt:lpstr>
      <vt:lpstr>Advantages of Verbal Communication Skill: </vt:lpstr>
      <vt:lpstr>Disadvantages of Verbal Communication: </vt:lpstr>
      <vt:lpstr>Advantages of non-verbal communication: </vt:lpstr>
      <vt:lpstr>Disadvantages or limitations of non-verbal communication: </vt:lpstr>
      <vt:lpstr> Perspectives in Communication  </vt:lpstr>
      <vt:lpstr> Basic Writing Skills  </vt:lpstr>
      <vt:lpstr>PowerPoint Presentation</vt:lpstr>
      <vt:lpstr>PowerPoint Presentation</vt:lpstr>
      <vt:lpstr>PowerPoint Presentation</vt:lpstr>
      <vt:lpstr>PowerPoint Presentation</vt:lpstr>
      <vt:lpstr>PowerPoint Presentation</vt:lpstr>
      <vt:lpstr>4. Paragraphs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A  1. Communication Skills </dc:title>
  <dc:creator>ibm</dc:creator>
  <cp:lastModifiedBy>ibm</cp:lastModifiedBy>
  <cp:revision>56</cp:revision>
  <dcterms:created xsi:type="dcterms:W3CDTF">2024-01-18T19:25:38Z</dcterms:created>
  <dcterms:modified xsi:type="dcterms:W3CDTF">2024-02-11T18:32:50Z</dcterms:modified>
</cp:coreProperties>
</file>